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80" r:id="rId11"/>
    <p:sldId id="281" r:id="rId12"/>
    <p:sldId id="266" r:id="rId13"/>
    <p:sldId id="267" r:id="rId14"/>
    <p:sldId id="268" r:id="rId15"/>
    <p:sldId id="269" r:id="rId16"/>
    <p:sldId id="278" r:id="rId17"/>
    <p:sldId id="270" r:id="rId18"/>
    <p:sldId id="271" r:id="rId19"/>
    <p:sldId id="272" r:id="rId20"/>
    <p:sldId id="273" r:id="rId21"/>
    <p:sldId id="27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1018D-95AF-43A1-A689-B645FC845C9C}" type="datetimeFigureOut">
              <a:rPr lang="zh-CN" altLang="en-US" smtClean="0"/>
              <a:t>2025-01-02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53D0B-845F-458F-8E02-314814C031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974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DCC54-18B9-4AD9-81E6-7A52D3F0BC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372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F8F87-59F5-41CA-A3CC-EBE3E5966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5FB8DD-83D4-4C37-8B07-482A6BC9A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F256B3-13B9-44F4-BB0C-AEF7568E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E641-8A0F-49A0-AC52-82A8A28A2232}" type="datetimeFigureOut">
              <a:rPr lang="zh-CN" altLang="en-US" smtClean="0"/>
              <a:t>2025-01-02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A4490D-EEB8-4F0A-9CC5-B64991585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7937C8-A87B-4019-BF45-D98B81485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5A110-6ADF-4D48-9E84-51C5D2016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69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04ED72-0518-46DB-9B67-8D7855FB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2C7358-BCBD-4127-AD0E-9AB30208E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4551FF-5E2C-4C33-ACD9-4C323016B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E641-8A0F-49A0-AC52-82A8A28A2232}" type="datetimeFigureOut">
              <a:rPr lang="zh-CN" altLang="en-US" smtClean="0"/>
              <a:t>2025-01-02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1C1D5A-23EB-47B5-A57A-F22C815AC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8A898A-FEDE-4CC3-A1BA-772A26EF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5A110-6ADF-4D48-9E84-51C5D2016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38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289A56C-25A1-41BD-91B8-8E475E024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0A00D4-57FC-40A0-936C-E555F4EA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2C3157-421D-48CF-8F3D-3AD0F4FE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E641-8A0F-49A0-AC52-82A8A28A2232}" type="datetimeFigureOut">
              <a:rPr lang="zh-CN" altLang="en-US" smtClean="0"/>
              <a:t>2025-01-02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670FB7-A643-4C88-B596-5606678A1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CCB632-AA42-44BB-9BEE-44D5317E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5A110-6ADF-4D48-9E84-51C5D2016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33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0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56231-3B75-4638-8DA4-6FBD2DBF4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12ED49-1651-4F91-8DDC-077D275CB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1F5C0A-8639-4ED1-B8A1-83F70E621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E641-8A0F-49A0-AC52-82A8A28A2232}" type="datetimeFigureOut">
              <a:rPr lang="zh-CN" altLang="en-US" smtClean="0"/>
              <a:t>2025-01-02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0318D7-794A-4900-87AF-229F8858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67197C-8CC7-4012-92FD-B56A4D7F5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5A110-6ADF-4D48-9E84-51C5D2016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15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AC5BEB-94EA-48FE-AC7C-E62325C5C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176B27-D0D8-405A-954A-87B243C0C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73BC18-9F25-443E-8BA1-018F7B8CB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E641-8A0F-49A0-AC52-82A8A28A2232}" type="datetimeFigureOut">
              <a:rPr lang="zh-CN" altLang="en-US" smtClean="0"/>
              <a:t>2025-01-02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5ED3DE-909E-45C2-AFAD-5FE6E7CA0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59F40A-6BA7-42B1-8564-FDE6486E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5A110-6ADF-4D48-9E84-51C5D2016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3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6BECA-74C0-4924-850A-03A23DEA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EC9523-BD7B-4F27-A4DA-DED81F37FE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46DB7B-B65F-4AEF-83B0-5D309FEBD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70F96E-C2C6-4C65-91A1-F87C4528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E641-8A0F-49A0-AC52-82A8A28A2232}" type="datetimeFigureOut">
              <a:rPr lang="zh-CN" altLang="en-US" smtClean="0"/>
              <a:t>2025-01-02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C82E2A-45FE-41C0-84FD-97F91FA5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0675AB-0217-46CD-AEE6-C8068C00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5A110-6ADF-4D48-9E84-51C5D2016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42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3B30B-6D51-46E2-A6BE-B300CAACA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36289C-5C44-4625-91DA-69DEDD34C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67B2AB-E873-438C-85A8-CD062F9FB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9EC683F-992C-4039-992C-05A3B1BD0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875F56-7014-4500-9F9E-1DC3E19A21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6534F9-A3A8-47C2-B857-380B439F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E641-8A0F-49A0-AC52-82A8A28A2232}" type="datetimeFigureOut">
              <a:rPr lang="zh-CN" altLang="en-US" smtClean="0"/>
              <a:t>2025-01-02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8EA8191-AAF7-45C8-A9B2-DFC4D5CD0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346029-F660-4C7A-9415-30A187CE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5A110-6ADF-4D48-9E84-51C5D2016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5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F648C-75E1-4C56-97ED-1F777CEC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4569FE-37C4-46B3-870F-509A3C328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E641-8A0F-49A0-AC52-82A8A28A2232}" type="datetimeFigureOut">
              <a:rPr lang="zh-CN" altLang="en-US" smtClean="0"/>
              <a:t>2025-01-02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28F0F6-EC77-41CA-8BB6-B690D7123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8E7171-99BD-48AB-B0E4-411CF0AE3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5A110-6ADF-4D48-9E84-51C5D2016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507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BE755A1-C617-4433-ADAA-2E4A15F5B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E641-8A0F-49A0-AC52-82A8A28A2232}" type="datetimeFigureOut">
              <a:rPr lang="zh-CN" altLang="en-US" smtClean="0"/>
              <a:t>2025-01-02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8E93F0-9139-4BDB-93E7-C416F5776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F0B467-252E-4FDF-B720-ACD001C3F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5A110-6ADF-4D48-9E84-51C5D2016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088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2B994-8628-4E62-8FA1-165A1777B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90B5C3-7BCA-422B-A9EE-900733F7B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75A8D1-657E-4CAD-9419-ACE836BF6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97D650-557B-42D3-A999-D8D222BDC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E641-8A0F-49A0-AC52-82A8A28A2232}" type="datetimeFigureOut">
              <a:rPr lang="zh-CN" altLang="en-US" smtClean="0"/>
              <a:t>2025-01-02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E23325-29E4-4BB4-8C76-41797FF38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AAA616-F461-4CA5-9C42-EDD9A83E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5A110-6ADF-4D48-9E84-51C5D2016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01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C29F7-A80F-47C6-A491-E81C6BEE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6ED7D2F-58E6-47A7-A5BF-BB22CF11DF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7E3128-0417-42AB-9734-873CDCFA8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160C95-2ED9-409B-8B69-7DA08E2F5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E641-8A0F-49A0-AC52-82A8A28A2232}" type="datetimeFigureOut">
              <a:rPr lang="zh-CN" altLang="en-US" smtClean="0"/>
              <a:t>2025-01-02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0ADA64-ECB6-4B93-AB25-BD10A341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CA1442-98BD-4C87-B280-9F554DCA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5A110-6ADF-4D48-9E84-51C5D2016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572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EF21811-8632-49D5-85CB-07BB65274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92CD5D-52A7-4E98-84C3-9FC6E8802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658735-B466-49FB-9B1F-59E3AE452A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0E641-8A0F-49A0-AC52-82A8A28A2232}" type="datetimeFigureOut">
              <a:rPr lang="zh-CN" altLang="en-US" smtClean="0"/>
              <a:t>2025-01-02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181093-DAA1-4EBE-B433-4B1EA8E83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190D53-78DC-41D8-8884-63325D055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5A110-6ADF-4D48-9E84-51C5D2016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035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xiaoxinyusss/Open-Rank/blob/main/README.md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46000"/>
                </a:schemeClr>
              </a:gs>
              <a:gs pos="46000">
                <a:schemeClr val="tx1">
                  <a:alpha val="86000"/>
                </a:schemeClr>
              </a:gs>
              <a:gs pos="100000">
                <a:schemeClr val="tx2">
                  <a:alpha val="68000"/>
                </a:schemeClr>
              </a:gs>
            </a:gsLst>
            <a:lin ang="189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6484138" y="509286"/>
            <a:ext cx="2453833" cy="5185458"/>
          </a:xfrm>
          <a:custGeom>
            <a:avLst/>
            <a:gdLst>
              <a:gd name="connsiteX0" fmla="*/ 0 w 2453833"/>
              <a:gd name="connsiteY0" fmla="*/ 555585 h 5185458"/>
              <a:gd name="connsiteX1" fmla="*/ 1481559 w 2453833"/>
              <a:gd name="connsiteY1" fmla="*/ 5185458 h 5185458"/>
              <a:gd name="connsiteX2" fmla="*/ 2453833 w 2453833"/>
              <a:gd name="connsiteY2" fmla="*/ 4572000 h 5185458"/>
              <a:gd name="connsiteX3" fmla="*/ 1770926 w 2453833"/>
              <a:gd name="connsiteY3" fmla="*/ 0 h 5185458"/>
            </a:gdLst>
            <a:ahLst/>
            <a:cxnLst/>
            <a:rect l="l" t="t" r="r" b="b"/>
            <a:pathLst>
              <a:path w="2453833" h="5185458">
                <a:moveTo>
                  <a:pt x="0" y="555585"/>
                </a:moveTo>
                <a:lnTo>
                  <a:pt x="1481559" y="5185458"/>
                </a:lnTo>
                <a:lnTo>
                  <a:pt x="2453833" y="4572000"/>
                </a:lnTo>
                <a:lnTo>
                  <a:pt x="1770926" y="0"/>
                </a:lnTo>
              </a:path>
            </a:pathLst>
          </a:custGeom>
          <a:gradFill>
            <a:gsLst>
              <a:gs pos="1000">
                <a:schemeClr val="accent2">
                  <a:alpha val="25000"/>
                </a:schemeClr>
              </a:gs>
              <a:gs pos="87000">
                <a:schemeClr val="accent2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885184" y="600919"/>
            <a:ext cx="4145280" cy="4145280"/>
          </a:xfrm>
          <a:prstGeom prst="ellipse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67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9105418" y="509286"/>
            <a:ext cx="2453833" cy="5185458"/>
          </a:xfrm>
          <a:custGeom>
            <a:avLst/>
            <a:gdLst>
              <a:gd name="connsiteX0" fmla="*/ 0 w 2453833"/>
              <a:gd name="connsiteY0" fmla="*/ 555585 h 5185458"/>
              <a:gd name="connsiteX1" fmla="*/ 1481559 w 2453833"/>
              <a:gd name="connsiteY1" fmla="*/ 5185458 h 5185458"/>
              <a:gd name="connsiteX2" fmla="*/ 2453833 w 2453833"/>
              <a:gd name="connsiteY2" fmla="*/ 4572000 h 5185458"/>
              <a:gd name="connsiteX3" fmla="*/ 1770926 w 2453833"/>
              <a:gd name="connsiteY3" fmla="*/ 0 h 5185458"/>
            </a:gdLst>
            <a:ahLst/>
            <a:cxnLst/>
            <a:rect l="l" t="t" r="r" b="b"/>
            <a:pathLst>
              <a:path w="2453833" h="5185458">
                <a:moveTo>
                  <a:pt x="0" y="555585"/>
                </a:moveTo>
                <a:lnTo>
                  <a:pt x="1481559" y="5185458"/>
                </a:lnTo>
                <a:lnTo>
                  <a:pt x="2453833" y="4572000"/>
                </a:lnTo>
                <a:lnTo>
                  <a:pt x="1770926" y="0"/>
                </a:lnTo>
              </a:path>
            </a:pathLst>
          </a:custGeom>
          <a:gradFill>
            <a:gsLst>
              <a:gs pos="1000">
                <a:schemeClr val="accent2">
                  <a:alpha val="25000"/>
                </a:schemeClr>
              </a:gs>
              <a:gs pos="87000">
                <a:schemeClr val="accent2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7392861" y="1108596"/>
            <a:ext cx="3129925" cy="31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7553225" y="1271769"/>
            <a:ext cx="2809198" cy="2809198"/>
          </a:xfrm>
          <a:prstGeom prst="ellipse">
            <a:avLst/>
          </a:prstGeom>
          <a:gradFill>
            <a:gsLst>
              <a:gs pos="11000">
                <a:schemeClr val="bg1">
                  <a:alpha val="60000"/>
                </a:schemeClr>
              </a:gs>
              <a:gs pos="65000">
                <a:schemeClr val="bg2">
                  <a:alpha val="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553225" y="1268960"/>
            <a:ext cx="2809198" cy="2809198"/>
          </a:xfrm>
          <a:prstGeom prst="ellipse">
            <a:avLst/>
          </a:prstGeom>
          <a:noFill/>
          <a:ln w="9525" cap="sq">
            <a:gradFill>
              <a:gsLst>
                <a:gs pos="1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868861" flipH="1">
            <a:off x="6385248" y="993050"/>
            <a:ext cx="4404412" cy="2499034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bg1"/>
                </a:gs>
                <a:gs pos="74000">
                  <a:schemeClr val="bg1"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0691144">
            <a:off x="6525451" y="837623"/>
            <a:ext cx="4404412" cy="2454014"/>
          </a:xfrm>
          <a:prstGeom prst="ellipse">
            <a:avLst/>
          </a:prstGeom>
          <a:noFill/>
          <a:ln w="12700" cap="sq">
            <a:gradFill>
              <a:gsLst>
                <a:gs pos="18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alphaModFix/>
          </a:blip>
          <a:srcRect r="30179"/>
          <a:stretch>
            <a:fillRect/>
          </a:stretch>
        </p:blipFill>
        <p:spPr>
          <a:xfrm flipH="1">
            <a:off x="6774479" y="3771270"/>
            <a:ext cx="3845508" cy="3086730"/>
          </a:xfrm>
          <a:custGeom>
            <a:avLst/>
            <a:gdLst>
              <a:gd name="connsiteX0" fmla="*/ 4813300 w 4813300"/>
              <a:gd name="connsiteY0" fmla="*/ 0 h 3863563"/>
              <a:gd name="connsiteX1" fmla="*/ 0 w 4813300"/>
              <a:gd name="connsiteY1" fmla="*/ 0 h 3863563"/>
              <a:gd name="connsiteX2" fmla="*/ 0 w 4813300"/>
              <a:gd name="connsiteY2" fmla="*/ 3863563 h 3863563"/>
              <a:gd name="connsiteX3" fmla="*/ 4813300 w 4813300"/>
              <a:gd name="connsiteY3" fmla="*/ 3863563 h 3863563"/>
            </a:gdLst>
            <a:ahLst/>
            <a:cxnLst/>
            <a:rect l="l" t="t" r="r" b="b"/>
            <a:pathLst>
              <a:path w="4813300" h="3863563">
                <a:moveTo>
                  <a:pt x="4813300" y="0"/>
                </a:moveTo>
                <a:lnTo>
                  <a:pt x="0" y="0"/>
                </a:lnTo>
                <a:lnTo>
                  <a:pt x="0" y="3863563"/>
                </a:lnTo>
                <a:lnTo>
                  <a:pt x="4813300" y="386356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5901265" y="73178"/>
            <a:ext cx="5972537" cy="5254906"/>
          </a:xfrm>
          <a:custGeom>
            <a:avLst/>
            <a:gdLst>
              <a:gd name="connsiteX0" fmla="*/ 1898249 w 5972537"/>
              <a:gd name="connsiteY0" fmla="*/ 5254906 h 5254906"/>
              <a:gd name="connsiteX1" fmla="*/ 0 w 5972537"/>
              <a:gd name="connsiteY1" fmla="*/ 57873 h 5254906"/>
              <a:gd name="connsiteX2" fmla="*/ 5972537 w 5972537"/>
              <a:gd name="connsiteY2" fmla="*/ 0 h 5254906"/>
              <a:gd name="connsiteX3" fmla="*/ 4502552 w 5972537"/>
              <a:gd name="connsiteY3" fmla="*/ 5150734 h 5254906"/>
              <a:gd name="connsiteX4" fmla="*/ 1898249 w 5972537"/>
              <a:gd name="connsiteY4" fmla="*/ 5254906 h 5254906"/>
            </a:gdLst>
            <a:ahLst/>
            <a:cxnLst/>
            <a:rect l="l" t="t" r="r" b="b"/>
            <a:pathLst>
              <a:path w="5972537" h="5254906">
                <a:moveTo>
                  <a:pt x="1898249" y="5254906"/>
                </a:moveTo>
                <a:lnTo>
                  <a:pt x="0" y="57873"/>
                </a:lnTo>
                <a:lnTo>
                  <a:pt x="5972537" y="0"/>
                </a:lnTo>
                <a:lnTo>
                  <a:pt x="4502552" y="5150734"/>
                </a:lnTo>
                <a:lnTo>
                  <a:pt x="1898249" y="52549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42650">
                <a:schemeClr val="accent1">
                  <a:alpha val="29000"/>
                </a:schemeClr>
              </a:gs>
              <a:gs pos="87000">
                <a:schemeClr val="accent1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51292" y="3311652"/>
            <a:ext cx="1851660" cy="1409824"/>
          </a:xfrm>
          <a:custGeom>
            <a:avLst/>
            <a:gdLst>
              <a:gd name="connsiteX0" fmla="*/ 1851660 w 1851660"/>
              <a:gd name="connsiteY0" fmla="*/ 0 h 3243865"/>
              <a:gd name="connsiteX1" fmla="*/ 1259896 w 1851660"/>
              <a:gd name="connsiteY1" fmla="*/ 3042272 h 3243865"/>
              <a:gd name="connsiteX2" fmla="*/ 1264920 w 1851660"/>
              <a:gd name="connsiteY2" fmla="*/ 3068320 h 3243865"/>
              <a:gd name="connsiteX3" fmla="*/ 929640 w 1851660"/>
              <a:gd name="connsiteY3" fmla="*/ 3243580 h 3243865"/>
              <a:gd name="connsiteX4" fmla="*/ 603885 w 1851660"/>
              <a:gd name="connsiteY4" fmla="*/ 3033255 h 3243865"/>
              <a:gd name="connsiteX5" fmla="*/ 601172 w 1851660"/>
              <a:gd name="connsiteY5" fmla="*/ 3032999 h 3243865"/>
              <a:gd name="connsiteX6" fmla="*/ 0 w 1851660"/>
              <a:gd name="connsiteY6" fmla="*/ 38100 h 3243865"/>
              <a:gd name="connsiteX7" fmla="*/ 1851660 w 1851660"/>
              <a:gd name="connsiteY7" fmla="*/ 0 h 3243865"/>
            </a:gdLst>
            <a:ahLst/>
            <a:cxnLst/>
            <a:rect l="l" t="t" r="r" b="b"/>
            <a:pathLst>
              <a:path w="1851660" h="3243865">
                <a:moveTo>
                  <a:pt x="1851660" y="0"/>
                </a:moveTo>
                <a:lnTo>
                  <a:pt x="1259896" y="3042272"/>
                </a:lnTo>
                <a:lnTo>
                  <a:pt x="1264920" y="3068320"/>
                </a:lnTo>
                <a:cubicBezTo>
                  <a:pt x="1264920" y="3165113"/>
                  <a:pt x="1039812" y="3249424"/>
                  <a:pt x="929640" y="3243580"/>
                </a:cubicBezTo>
                <a:cubicBezTo>
                  <a:pt x="819468" y="3237736"/>
                  <a:pt x="603885" y="3130048"/>
                  <a:pt x="603885" y="3033255"/>
                </a:cubicBezTo>
                <a:cubicBezTo>
                  <a:pt x="603885" y="3021156"/>
                  <a:pt x="596706" y="3044408"/>
                  <a:pt x="601172" y="3032999"/>
                </a:cubicBezTo>
                <a:lnTo>
                  <a:pt x="0" y="38100"/>
                </a:lnTo>
                <a:lnTo>
                  <a:pt x="1851660" y="0"/>
                </a:lnTo>
                <a:close/>
              </a:path>
            </a:pathLst>
          </a:custGeom>
          <a:gradFill>
            <a:gsLst>
              <a:gs pos="1000">
                <a:schemeClr val="accent2">
                  <a:alpha val="65000"/>
                </a:schemeClr>
              </a:gs>
              <a:gs pos="87000">
                <a:schemeClr val="accent2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23145" y="1806937"/>
            <a:ext cx="4714240" cy="518160"/>
          </a:xfrm>
          <a:prstGeom prst="parallelogram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2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76815" y="1674857"/>
            <a:ext cx="4245610" cy="518160"/>
          </a:xfrm>
          <a:prstGeom prst="parallelogram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617752" y="1710291"/>
            <a:ext cx="225806" cy="180645"/>
          </a:xfrm>
          <a:custGeom>
            <a:avLst/>
            <a:gdLst>
              <a:gd name="connsiteX0" fmla="*/ 0 w 225806"/>
              <a:gd name="connsiteY0" fmla="*/ 0 h 180645"/>
              <a:gd name="connsiteX1" fmla="*/ 225806 w 225806"/>
              <a:gd name="connsiteY1" fmla="*/ 0 h 180645"/>
              <a:gd name="connsiteX2" fmla="*/ 180645 w 225806"/>
              <a:gd name="connsiteY2" fmla="*/ 180645 h 180645"/>
              <a:gd name="connsiteX3" fmla="*/ 0 w 225806"/>
              <a:gd name="connsiteY3" fmla="*/ 0 h 180645"/>
            </a:gdLst>
            <a:ahLst/>
            <a:cxnLst/>
            <a:rect l="l" t="t" r="r" b="b"/>
            <a:pathLst>
              <a:path w="225806" h="180645">
                <a:moveTo>
                  <a:pt x="0" y="0"/>
                </a:moveTo>
                <a:lnTo>
                  <a:pt x="225806" y="0"/>
                </a:lnTo>
                <a:lnTo>
                  <a:pt x="180645" y="1806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 flipV="1">
            <a:off x="753778" y="1957942"/>
            <a:ext cx="225806" cy="180645"/>
          </a:xfrm>
          <a:custGeom>
            <a:avLst/>
            <a:gdLst>
              <a:gd name="connsiteX0" fmla="*/ 0 w 225806"/>
              <a:gd name="connsiteY0" fmla="*/ 0 h 180645"/>
              <a:gd name="connsiteX1" fmla="*/ 225806 w 225806"/>
              <a:gd name="connsiteY1" fmla="*/ 0 h 180645"/>
              <a:gd name="connsiteX2" fmla="*/ 180645 w 225806"/>
              <a:gd name="connsiteY2" fmla="*/ 180645 h 180645"/>
              <a:gd name="connsiteX3" fmla="*/ 0 w 225806"/>
              <a:gd name="connsiteY3" fmla="*/ 0 h 180645"/>
            </a:gdLst>
            <a:ahLst/>
            <a:cxnLst/>
            <a:rect l="l" t="t" r="r" b="b"/>
            <a:pathLst>
              <a:path w="225806" h="180645">
                <a:moveTo>
                  <a:pt x="0" y="0"/>
                </a:moveTo>
                <a:lnTo>
                  <a:pt x="225806" y="0"/>
                </a:lnTo>
                <a:lnTo>
                  <a:pt x="180645" y="1806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257551" flipV="1">
            <a:off x="819800" y="1860511"/>
            <a:ext cx="291780" cy="254908"/>
          </a:xfrm>
          <a:prstGeom prst="diagStripe">
            <a:avLst>
              <a:gd name="adj" fmla="val 68519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257551" flipH="1">
            <a:off x="4481843" y="1734780"/>
            <a:ext cx="291780" cy="254908"/>
          </a:xfrm>
          <a:prstGeom prst="diagStripe">
            <a:avLst>
              <a:gd name="adj" fmla="val 68519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306900" y="1773867"/>
            <a:ext cx="3120352" cy="3064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------- 2025 ------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6496122" y="5668417"/>
            <a:ext cx="443230" cy="411480"/>
          </a:xfrm>
          <a:custGeom>
            <a:avLst/>
            <a:gdLst>
              <a:gd name="connsiteX0" fmla="*/ 367030 w 443230"/>
              <a:gd name="connsiteY0" fmla="*/ 0 h 411480"/>
              <a:gd name="connsiteX1" fmla="*/ 443230 w 443230"/>
              <a:gd name="connsiteY1" fmla="*/ 0 h 411480"/>
              <a:gd name="connsiteX2" fmla="*/ 340360 w 443230"/>
              <a:gd name="connsiteY2" fmla="*/ 411480 h 411480"/>
              <a:gd name="connsiteX3" fmla="*/ 264160 w 443230"/>
              <a:gd name="connsiteY3" fmla="*/ 411480 h 411480"/>
              <a:gd name="connsiteX4" fmla="*/ 234950 w 443230"/>
              <a:gd name="connsiteY4" fmla="*/ 0 h 411480"/>
              <a:gd name="connsiteX5" fmla="*/ 311150 w 443230"/>
              <a:gd name="connsiteY5" fmla="*/ 0 h 411480"/>
              <a:gd name="connsiteX6" fmla="*/ 208280 w 443230"/>
              <a:gd name="connsiteY6" fmla="*/ 411480 h 411480"/>
              <a:gd name="connsiteX7" fmla="*/ 132080 w 443230"/>
              <a:gd name="connsiteY7" fmla="*/ 411480 h 411480"/>
              <a:gd name="connsiteX8" fmla="*/ 102870 w 443230"/>
              <a:gd name="connsiteY8" fmla="*/ 0 h 411480"/>
              <a:gd name="connsiteX9" fmla="*/ 179070 w 443230"/>
              <a:gd name="connsiteY9" fmla="*/ 0 h 411480"/>
              <a:gd name="connsiteX10" fmla="*/ 76200 w 443230"/>
              <a:gd name="connsiteY10" fmla="*/ 411480 h 411480"/>
              <a:gd name="connsiteX11" fmla="*/ 0 w 443230"/>
              <a:gd name="connsiteY11" fmla="*/ 411480 h 411480"/>
            </a:gdLst>
            <a:ahLst/>
            <a:cxnLst/>
            <a:rect l="l" t="t" r="r" b="b"/>
            <a:pathLst>
              <a:path w="443230" h="411480">
                <a:moveTo>
                  <a:pt x="367030" y="0"/>
                </a:moveTo>
                <a:lnTo>
                  <a:pt x="443230" y="0"/>
                </a:lnTo>
                <a:lnTo>
                  <a:pt x="340360" y="411480"/>
                </a:lnTo>
                <a:lnTo>
                  <a:pt x="264160" y="411480"/>
                </a:lnTo>
                <a:close/>
                <a:moveTo>
                  <a:pt x="234950" y="0"/>
                </a:moveTo>
                <a:lnTo>
                  <a:pt x="311150" y="0"/>
                </a:lnTo>
                <a:lnTo>
                  <a:pt x="208280" y="411480"/>
                </a:lnTo>
                <a:lnTo>
                  <a:pt x="132080" y="411480"/>
                </a:lnTo>
                <a:close/>
                <a:moveTo>
                  <a:pt x="102870" y="0"/>
                </a:moveTo>
                <a:lnTo>
                  <a:pt x="179070" y="0"/>
                </a:lnTo>
                <a:lnTo>
                  <a:pt x="76200" y="411480"/>
                </a:lnTo>
                <a:lnTo>
                  <a:pt x="0" y="41148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3105750" y="2528244"/>
            <a:ext cx="1801530" cy="1801512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643679" y="2476101"/>
            <a:ext cx="6246077" cy="21320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300" b="1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Open-Rank：开源项目技术趋势与影响力分析</a:t>
            </a:r>
            <a:endParaRPr kumimoji="1" lang="zh-CN" altLang="en-US" b="1" dirty="0"/>
          </a:p>
        </p:txBody>
      </p:sp>
      <p:sp>
        <p:nvSpPr>
          <p:cNvPr id="38" name="标题 1"/>
          <p:cNvSpPr txBox="1"/>
          <p:nvPr/>
        </p:nvSpPr>
        <p:spPr>
          <a:xfrm>
            <a:off x="7535656" y="1150639"/>
            <a:ext cx="195959" cy="195959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10739642" y="1731095"/>
            <a:ext cx="213352" cy="213350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9344360" y="2589347"/>
            <a:ext cx="753162" cy="753160"/>
          </a:xfrm>
          <a:prstGeom prst="ellipse">
            <a:avLst/>
          </a:prstGeom>
          <a:gradFill>
            <a:gsLst>
              <a:gs pos="11000">
                <a:schemeClr val="bg1">
                  <a:alpha val="60000"/>
                </a:schemeClr>
              </a:gs>
              <a:gs pos="65000">
                <a:schemeClr val="bg2">
                  <a:alpha val="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9439863" y="2678754"/>
            <a:ext cx="586540" cy="586538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6560263" y="4457134"/>
            <a:ext cx="314948" cy="314944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44" name="标题 1"/>
          <p:cNvCxnSpPr/>
          <p:nvPr/>
        </p:nvCxnSpPr>
        <p:spPr>
          <a:xfrm>
            <a:off x="11187430" y="937260"/>
            <a:ext cx="33147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cxnSp>
        <p:nvCxnSpPr>
          <p:cNvPr id="45" name="标题 1"/>
          <p:cNvCxnSpPr/>
          <p:nvPr/>
        </p:nvCxnSpPr>
        <p:spPr>
          <a:xfrm>
            <a:off x="11187430" y="1013460"/>
            <a:ext cx="33147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cxnSp>
        <p:nvCxnSpPr>
          <p:cNvPr id="46" name="标题 1"/>
          <p:cNvCxnSpPr/>
          <p:nvPr/>
        </p:nvCxnSpPr>
        <p:spPr>
          <a:xfrm>
            <a:off x="11187430" y="1089660"/>
            <a:ext cx="33147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47" name="标题 1"/>
          <p:cNvSpPr txBox="1"/>
          <p:nvPr/>
        </p:nvSpPr>
        <p:spPr>
          <a:xfrm>
            <a:off x="10190480" y="4845178"/>
            <a:ext cx="2192020" cy="1758822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3767F4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2025</a:t>
            </a:r>
            <a:endParaRPr kumimoji="1" lang="zh-CN" altLang="en-US" dirty="0"/>
          </a:p>
        </p:txBody>
      </p:sp>
      <p:sp>
        <p:nvSpPr>
          <p:cNvPr id="72" name="标题 1">
            <a:extLst>
              <a:ext uri="{FF2B5EF4-FFF2-40B4-BE49-F238E27FC236}">
                <a16:creationId xmlns:a16="http://schemas.microsoft.com/office/drawing/2014/main" id="{B74E20D0-439A-425F-A75B-24344FEB8E0B}"/>
              </a:ext>
            </a:extLst>
          </p:cNvPr>
          <p:cNvSpPr txBox="1"/>
          <p:nvPr/>
        </p:nvSpPr>
        <p:spPr>
          <a:xfrm>
            <a:off x="425139" y="5115171"/>
            <a:ext cx="2313806" cy="525040"/>
          </a:xfrm>
          <a:prstGeom prst="parallelogram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3" name="标题 1">
            <a:extLst>
              <a:ext uri="{FF2B5EF4-FFF2-40B4-BE49-F238E27FC236}">
                <a16:creationId xmlns:a16="http://schemas.microsoft.com/office/drawing/2014/main" id="{A92A87CA-D1C6-4ACF-A64E-8799A2DC1FFF}"/>
              </a:ext>
            </a:extLst>
          </p:cNvPr>
          <p:cNvSpPr txBox="1"/>
          <p:nvPr/>
        </p:nvSpPr>
        <p:spPr>
          <a:xfrm>
            <a:off x="3122384" y="5118974"/>
            <a:ext cx="3314189" cy="525040"/>
          </a:xfrm>
          <a:prstGeom prst="parallelogram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4" name="标题 1">
            <a:extLst>
              <a:ext uri="{FF2B5EF4-FFF2-40B4-BE49-F238E27FC236}">
                <a16:creationId xmlns:a16="http://schemas.microsoft.com/office/drawing/2014/main" id="{32EEAA79-B1D8-41E0-85DB-94E977AE99F0}"/>
              </a:ext>
            </a:extLst>
          </p:cNvPr>
          <p:cNvSpPr txBox="1"/>
          <p:nvPr/>
        </p:nvSpPr>
        <p:spPr>
          <a:xfrm>
            <a:off x="2443275" y="4999959"/>
            <a:ext cx="577298" cy="253667"/>
          </a:xfrm>
          <a:prstGeom prst="parallelogram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5" name="标题 1">
            <a:extLst>
              <a:ext uri="{FF2B5EF4-FFF2-40B4-BE49-F238E27FC236}">
                <a16:creationId xmlns:a16="http://schemas.microsoft.com/office/drawing/2014/main" id="{1EDFD6A2-0BF6-46EB-9839-9C4CDB2E43EE}"/>
              </a:ext>
            </a:extLst>
          </p:cNvPr>
          <p:cNvSpPr txBox="1"/>
          <p:nvPr/>
        </p:nvSpPr>
        <p:spPr>
          <a:xfrm>
            <a:off x="6093199" y="4992585"/>
            <a:ext cx="577298" cy="253667"/>
          </a:xfrm>
          <a:prstGeom prst="parallelogram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6" name="标题 1">
            <a:extLst>
              <a:ext uri="{FF2B5EF4-FFF2-40B4-BE49-F238E27FC236}">
                <a16:creationId xmlns:a16="http://schemas.microsoft.com/office/drawing/2014/main" id="{84F42BA3-6F14-40AD-8978-58654209DB3F}"/>
              </a:ext>
            </a:extLst>
          </p:cNvPr>
          <p:cNvSpPr txBox="1"/>
          <p:nvPr/>
        </p:nvSpPr>
        <p:spPr>
          <a:xfrm>
            <a:off x="735968" y="5239192"/>
            <a:ext cx="795866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队名</a:t>
            </a:r>
            <a:r>
              <a:rPr kumimoji="1" lang="zh-CN" altLang="en-US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：</a:t>
            </a:r>
            <a:endParaRPr kumimoji="1" lang="zh-CN" altLang="en-US" dirty="0"/>
          </a:p>
        </p:txBody>
      </p:sp>
      <p:sp>
        <p:nvSpPr>
          <p:cNvPr id="77" name="标题 1">
            <a:extLst>
              <a:ext uri="{FF2B5EF4-FFF2-40B4-BE49-F238E27FC236}">
                <a16:creationId xmlns:a16="http://schemas.microsoft.com/office/drawing/2014/main" id="{E478D8FB-9243-4B82-8ED8-6F801CB36358}"/>
              </a:ext>
            </a:extLst>
          </p:cNvPr>
          <p:cNvSpPr txBox="1"/>
          <p:nvPr/>
        </p:nvSpPr>
        <p:spPr>
          <a:xfrm>
            <a:off x="1373571" y="5213758"/>
            <a:ext cx="1416338" cy="3348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</a:rPr>
              <a:t>做完开派对</a:t>
            </a:r>
            <a:endParaRPr kumimoji="1" lang="zh-CN" altLang="en-US" dirty="0"/>
          </a:p>
        </p:txBody>
      </p:sp>
      <p:sp>
        <p:nvSpPr>
          <p:cNvPr id="78" name="标题 1">
            <a:extLst>
              <a:ext uri="{FF2B5EF4-FFF2-40B4-BE49-F238E27FC236}">
                <a16:creationId xmlns:a16="http://schemas.microsoft.com/office/drawing/2014/main" id="{139EBD56-948C-4F9B-BF49-F0A12CD41EA0}"/>
              </a:ext>
            </a:extLst>
          </p:cNvPr>
          <p:cNvSpPr txBox="1"/>
          <p:nvPr/>
        </p:nvSpPr>
        <p:spPr>
          <a:xfrm>
            <a:off x="3358713" y="5252613"/>
            <a:ext cx="795866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</a:rPr>
              <a:t>成员：</a:t>
            </a:r>
            <a:endParaRPr kumimoji="1" lang="zh-CN" altLang="en-US" dirty="0"/>
          </a:p>
        </p:txBody>
      </p:sp>
      <p:sp>
        <p:nvSpPr>
          <p:cNvPr id="79" name="标题 1">
            <a:extLst>
              <a:ext uri="{FF2B5EF4-FFF2-40B4-BE49-F238E27FC236}">
                <a16:creationId xmlns:a16="http://schemas.microsoft.com/office/drawing/2014/main" id="{E0B9D252-A7F7-4839-A090-89460F912AAB}"/>
              </a:ext>
            </a:extLst>
          </p:cNvPr>
          <p:cNvSpPr txBox="1"/>
          <p:nvPr/>
        </p:nvSpPr>
        <p:spPr>
          <a:xfrm>
            <a:off x="4036730" y="5203938"/>
            <a:ext cx="2419551" cy="4010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韩悦 贾馨雨 朱子玥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00BE8-47CA-2C68-CB06-424970720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78957D23-D005-2EBD-480C-FF41E3478DB7}"/>
              </a:ext>
            </a:extLst>
          </p:cNvPr>
          <p:cNvSpPr txBox="1"/>
          <p:nvPr/>
        </p:nvSpPr>
        <p:spPr>
          <a:xfrm>
            <a:off x="6096000" y="1825703"/>
            <a:ext cx="635956" cy="2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67195A7-7351-D4E4-0EFA-D099BFC4E569}"/>
              </a:ext>
            </a:extLst>
          </p:cNvPr>
          <p:cNvSpPr txBox="1"/>
          <p:nvPr/>
        </p:nvSpPr>
        <p:spPr>
          <a:xfrm>
            <a:off x="5433868" y="1651729"/>
            <a:ext cx="6341468" cy="31407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年到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年，开源项目数量在各个领域呈现出持续增长的趋势。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人工智能领域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的开源项目数量增长较为缓慢，但自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年之后增速加快，显示该领域的技术关注度逐渐提升。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云原生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领域自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年起一直保持高水平增长，且在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年预计将达到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500-600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个开源项目，表明这两个领域在开源生态中的主导地位。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领域相较其他技术方向增长缓慢，显示出该领域的成熟度可能较高，项目增速趋缓。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领域增长显著，但增速逐渐平稳，反映该领域逐渐走向技术成熟和稳定阶段。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EA647BA-60BE-2828-19EB-46472E242DE6}"/>
              </a:ext>
            </a:extLst>
          </p:cNvPr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9A32F25-1845-1770-96BC-908E3C469E0C}"/>
              </a:ext>
            </a:extLst>
          </p:cNvPr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08A073AC-2D6D-604F-6FC3-C93BD534B69A}"/>
              </a:ext>
            </a:extLst>
          </p:cNvPr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全球领域的开源项目数量趋势分析</a:t>
            </a:r>
            <a:endParaRPr kumimoji="1"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2249E9-7800-2240-EBB6-1A55D2F1C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3" y="1898855"/>
            <a:ext cx="4996282" cy="33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7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96ED4-EACC-3D1A-5878-D527F89E5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5C21B523-7D68-2E55-A65C-EF282757A5E1}"/>
              </a:ext>
            </a:extLst>
          </p:cNvPr>
          <p:cNvSpPr txBox="1"/>
          <p:nvPr/>
        </p:nvSpPr>
        <p:spPr>
          <a:xfrm>
            <a:off x="6096000" y="1825703"/>
            <a:ext cx="635956" cy="2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FC66061A-07A1-96B0-698D-1061DE15C50E}"/>
              </a:ext>
            </a:extLst>
          </p:cNvPr>
          <p:cNvSpPr txBox="1"/>
          <p:nvPr/>
        </p:nvSpPr>
        <p:spPr>
          <a:xfrm>
            <a:off x="5433868" y="1754142"/>
            <a:ext cx="6341468" cy="31407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年到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在开源项目上的数量增速最快，到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年已接近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14,000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个项目，表明华为在开源领域的投入和影响力显著增强。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阿里巴巴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的开源项目数量也保持增长，到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年达到大约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5,000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个项目，但增长速度明显慢于华为。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开放麒麟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的开源项目数量增长最缓慢，且总数远低于华为和阿里巴巴，表明其开源布局尚处于早期阶段或资源有限。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总体趋势显示，大型科技公司（如华为和阿里巴巴）对开源的投入正在加速，同时反映出开源在企业战略中的重要性越来越高。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C1139A5D-A854-AEE5-9994-E120A33F250D}"/>
              </a:ext>
            </a:extLst>
          </p:cNvPr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66803E79-1F85-F089-EB1D-BA57B861960B}"/>
              </a:ext>
            </a:extLst>
          </p:cNvPr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64582F06-18BF-FCD6-D691-9F6B6B1EB903}"/>
              </a:ext>
            </a:extLst>
          </p:cNvPr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中国公司的开源项目数量趋势分析</a:t>
            </a:r>
            <a:endParaRPr kumimoji="1"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728F15-F5AF-97B1-9402-5FB613EF4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17" y="1825703"/>
            <a:ext cx="5040173" cy="33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5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99834" y="1892054"/>
            <a:ext cx="1080000" cy="1080000"/>
          </a:xfrm>
          <a:prstGeom prst="arc">
            <a:avLst>
              <a:gd name="adj1" fmla="val 393838"/>
              <a:gd name="adj2" fmla="val 18064512"/>
            </a:avLst>
          </a:prstGeom>
          <a:noFill/>
          <a:ln w="285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99465" y="1892054"/>
            <a:ext cx="1080000" cy="1080000"/>
          </a:xfrm>
          <a:prstGeom prst="arc">
            <a:avLst>
              <a:gd name="adj1" fmla="val 15254727"/>
              <a:gd name="adj2" fmla="val 9694577"/>
            </a:avLst>
          </a:prstGeom>
          <a:noFill/>
          <a:ln w="285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019600" y="2355653"/>
            <a:ext cx="152802" cy="152802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407465" y="2000054"/>
            <a:ext cx="864000" cy="864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05465" y="2227191"/>
            <a:ext cx="468000" cy="409726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577078" y="3091191"/>
            <a:ext cx="4524776" cy="82932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企业战略支持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577078" y="3932486"/>
            <a:ext cx="5194712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提供开源技术趋势预测，帮助企业制定技术战略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根据分析结果，为企业提供技术选型和合作伙伴选择的建议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2907834" y="2000054"/>
            <a:ext cx="864000" cy="864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123835" y="2216054"/>
            <a:ext cx="432000" cy="4320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77446" y="3091191"/>
            <a:ext cx="4524776" cy="82932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开发者决策支持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77446" y="3932486"/>
            <a:ext cx="5018554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提供技术选型建议，帮助开发者选择有潜力的技术栈和项目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通过项目活跃度和技术趋势分析，为开发者提供参与建议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决策支持与推荐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93850" y="1229110"/>
            <a:ext cx="8991600" cy="2284283"/>
          </a:xfrm>
          <a:prstGeom prst="roundRect">
            <a:avLst>
              <a:gd name="adj" fmla="val 5579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85421" y="1313502"/>
            <a:ext cx="8808459" cy="2115498"/>
          </a:xfrm>
          <a:prstGeom prst="roundRect">
            <a:avLst>
              <a:gd name="adj" fmla="val 5579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958798" y="2345854"/>
            <a:ext cx="8261685" cy="8297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提供促进开源项目社区建设和活跃度提升的建议
通过数据分析，为决策者和开发者的投资及参与提供数据支持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58798" y="1788655"/>
            <a:ext cx="8261683" cy="50816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767F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社区建设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93850" y="3849817"/>
            <a:ext cx="8991600" cy="2284283"/>
          </a:xfrm>
          <a:prstGeom prst="roundRect">
            <a:avLst>
              <a:gd name="adj" fmla="val 5579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685421" y="3934209"/>
            <a:ext cx="8808459" cy="2115498"/>
          </a:xfrm>
          <a:prstGeom prst="roundRect">
            <a:avLst>
              <a:gd name="adj" fmla="val 5579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958798" y="4966561"/>
            <a:ext cx="8261685" cy="8297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推动跨领域的技术合作和创新，识别技术栈的变化和发展趋势
鼓励跨公司合作，共同推动关键技术的开源项目开发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958798" y="4409362"/>
            <a:ext cx="8261683" cy="50816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767F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跨界合作与技术创新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>
            <a:off x="9655968" y="4234833"/>
            <a:ext cx="125496" cy="125496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>
            <a:off x="9875584" y="4234833"/>
            <a:ext cx="125496" cy="125496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>
            <a:off x="10094995" y="4234833"/>
            <a:ext cx="125496" cy="125496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6200000">
            <a:off x="9655968" y="1614126"/>
            <a:ext cx="125496" cy="125496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>
            <a:off x="9875584" y="1614126"/>
            <a:ext cx="125496" cy="125496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>
            <a:off x="10094995" y="1614126"/>
            <a:ext cx="125496" cy="125496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开源生态发展建议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46000"/>
                </a:schemeClr>
              </a:gs>
              <a:gs pos="46000">
                <a:schemeClr val="tx1">
                  <a:alpha val="86000"/>
                </a:schemeClr>
              </a:gs>
              <a:gs pos="100000">
                <a:schemeClr val="tx2">
                  <a:alpha val="68000"/>
                </a:schemeClr>
              </a:gs>
            </a:gsLst>
            <a:lin ang="189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484138" y="509286"/>
            <a:ext cx="2453833" cy="5185458"/>
          </a:xfrm>
          <a:custGeom>
            <a:avLst/>
            <a:gdLst>
              <a:gd name="connsiteX0" fmla="*/ 0 w 2453833"/>
              <a:gd name="connsiteY0" fmla="*/ 555585 h 5185458"/>
              <a:gd name="connsiteX1" fmla="*/ 1481559 w 2453833"/>
              <a:gd name="connsiteY1" fmla="*/ 5185458 h 5185458"/>
              <a:gd name="connsiteX2" fmla="*/ 2453833 w 2453833"/>
              <a:gd name="connsiteY2" fmla="*/ 4572000 h 5185458"/>
              <a:gd name="connsiteX3" fmla="*/ 1770926 w 2453833"/>
              <a:gd name="connsiteY3" fmla="*/ 0 h 5185458"/>
            </a:gdLst>
            <a:ahLst/>
            <a:cxnLst/>
            <a:rect l="l" t="t" r="r" b="b"/>
            <a:pathLst>
              <a:path w="2453833" h="5185458">
                <a:moveTo>
                  <a:pt x="0" y="555585"/>
                </a:moveTo>
                <a:lnTo>
                  <a:pt x="1481559" y="5185458"/>
                </a:lnTo>
                <a:lnTo>
                  <a:pt x="2453833" y="4572000"/>
                </a:lnTo>
                <a:lnTo>
                  <a:pt x="1770926" y="0"/>
                </a:lnTo>
              </a:path>
            </a:pathLst>
          </a:custGeom>
          <a:gradFill>
            <a:gsLst>
              <a:gs pos="1000">
                <a:schemeClr val="accent2">
                  <a:alpha val="25000"/>
                </a:schemeClr>
              </a:gs>
              <a:gs pos="87000">
                <a:schemeClr val="accent2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85184" y="600919"/>
            <a:ext cx="4145280" cy="4145280"/>
          </a:xfrm>
          <a:prstGeom prst="ellipse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67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9105418" y="509286"/>
            <a:ext cx="2453833" cy="5185458"/>
          </a:xfrm>
          <a:custGeom>
            <a:avLst/>
            <a:gdLst>
              <a:gd name="connsiteX0" fmla="*/ 0 w 2453833"/>
              <a:gd name="connsiteY0" fmla="*/ 555585 h 5185458"/>
              <a:gd name="connsiteX1" fmla="*/ 1481559 w 2453833"/>
              <a:gd name="connsiteY1" fmla="*/ 5185458 h 5185458"/>
              <a:gd name="connsiteX2" fmla="*/ 2453833 w 2453833"/>
              <a:gd name="connsiteY2" fmla="*/ 4572000 h 5185458"/>
              <a:gd name="connsiteX3" fmla="*/ 1770926 w 2453833"/>
              <a:gd name="connsiteY3" fmla="*/ 0 h 5185458"/>
            </a:gdLst>
            <a:ahLst/>
            <a:cxnLst/>
            <a:rect l="l" t="t" r="r" b="b"/>
            <a:pathLst>
              <a:path w="2453833" h="5185458">
                <a:moveTo>
                  <a:pt x="0" y="555585"/>
                </a:moveTo>
                <a:lnTo>
                  <a:pt x="1481559" y="5185458"/>
                </a:lnTo>
                <a:lnTo>
                  <a:pt x="2453833" y="4572000"/>
                </a:lnTo>
                <a:lnTo>
                  <a:pt x="1770926" y="0"/>
                </a:lnTo>
              </a:path>
            </a:pathLst>
          </a:custGeom>
          <a:gradFill>
            <a:gsLst>
              <a:gs pos="1000">
                <a:schemeClr val="accent2">
                  <a:alpha val="25000"/>
                </a:schemeClr>
              </a:gs>
              <a:gs pos="87000">
                <a:schemeClr val="accent2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7392861" y="1108596"/>
            <a:ext cx="3129925" cy="31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7553225" y="1271769"/>
            <a:ext cx="2809198" cy="2809198"/>
          </a:xfrm>
          <a:prstGeom prst="ellipse">
            <a:avLst/>
          </a:prstGeom>
          <a:gradFill>
            <a:gsLst>
              <a:gs pos="11000">
                <a:schemeClr val="bg1">
                  <a:alpha val="60000"/>
                </a:schemeClr>
              </a:gs>
              <a:gs pos="65000">
                <a:schemeClr val="bg2">
                  <a:alpha val="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553225" y="1268960"/>
            <a:ext cx="2809198" cy="2809198"/>
          </a:xfrm>
          <a:prstGeom prst="ellipse">
            <a:avLst/>
          </a:prstGeom>
          <a:noFill/>
          <a:ln w="9525" cap="sq">
            <a:gradFill>
              <a:gsLst>
                <a:gs pos="1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868861" flipH="1">
            <a:off x="6385248" y="993050"/>
            <a:ext cx="4404412" cy="2499034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bg1"/>
                </a:gs>
                <a:gs pos="74000">
                  <a:schemeClr val="bg1"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0691144">
            <a:off x="6525451" y="837623"/>
            <a:ext cx="4404412" cy="2454014"/>
          </a:xfrm>
          <a:prstGeom prst="ellipse">
            <a:avLst/>
          </a:prstGeom>
          <a:noFill/>
          <a:ln w="12700" cap="sq">
            <a:gradFill>
              <a:gsLst>
                <a:gs pos="18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/>
          </a:blip>
          <a:srcRect r="30179"/>
          <a:stretch>
            <a:fillRect/>
          </a:stretch>
        </p:blipFill>
        <p:spPr>
          <a:xfrm flipH="1">
            <a:off x="6774479" y="3771270"/>
            <a:ext cx="3845508" cy="3086730"/>
          </a:xfrm>
          <a:custGeom>
            <a:avLst/>
            <a:gdLst>
              <a:gd name="connsiteX0" fmla="*/ 4813300 w 4813300"/>
              <a:gd name="connsiteY0" fmla="*/ 0 h 3863563"/>
              <a:gd name="connsiteX1" fmla="*/ 0 w 4813300"/>
              <a:gd name="connsiteY1" fmla="*/ 0 h 3863563"/>
              <a:gd name="connsiteX2" fmla="*/ 0 w 4813300"/>
              <a:gd name="connsiteY2" fmla="*/ 3863563 h 3863563"/>
              <a:gd name="connsiteX3" fmla="*/ 4813300 w 4813300"/>
              <a:gd name="connsiteY3" fmla="*/ 3863563 h 3863563"/>
            </a:gdLst>
            <a:ahLst/>
            <a:cxnLst/>
            <a:rect l="l" t="t" r="r" b="b"/>
            <a:pathLst>
              <a:path w="4813300" h="3863563">
                <a:moveTo>
                  <a:pt x="4813300" y="0"/>
                </a:moveTo>
                <a:lnTo>
                  <a:pt x="0" y="0"/>
                </a:lnTo>
                <a:lnTo>
                  <a:pt x="0" y="3863563"/>
                </a:lnTo>
                <a:lnTo>
                  <a:pt x="4813300" y="386356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>
            <a:off x="5901265" y="73178"/>
            <a:ext cx="5972537" cy="5254906"/>
          </a:xfrm>
          <a:custGeom>
            <a:avLst/>
            <a:gdLst>
              <a:gd name="connsiteX0" fmla="*/ 1898249 w 5972537"/>
              <a:gd name="connsiteY0" fmla="*/ 5254906 h 5254906"/>
              <a:gd name="connsiteX1" fmla="*/ 0 w 5972537"/>
              <a:gd name="connsiteY1" fmla="*/ 57873 h 5254906"/>
              <a:gd name="connsiteX2" fmla="*/ 5972537 w 5972537"/>
              <a:gd name="connsiteY2" fmla="*/ 0 h 5254906"/>
              <a:gd name="connsiteX3" fmla="*/ 4502552 w 5972537"/>
              <a:gd name="connsiteY3" fmla="*/ 5150734 h 5254906"/>
              <a:gd name="connsiteX4" fmla="*/ 1898249 w 5972537"/>
              <a:gd name="connsiteY4" fmla="*/ 5254906 h 5254906"/>
            </a:gdLst>
            <a:ahLst/>
            <a:cxnLst/>
            <a:rect l="l" t="t" r="r" b="b"/>
            <a:pathLst>
              <a:path w="5972537" h="5254906">
                <a:moveTo>
                  <a:pt x="1898249" y="5254906"/>
                </a:moveTo>
                <a:lnTo>
                  <a:pt x="0" y="57873"/>
                </a:lnTo>
                <a:lnTo>
                  <a:pt x="5972537" y="0"/>
                </a:lnTo>
                <a:lnTo>
                  <a:pt x="4502552" y="5150734"/>
                </a:lnTo>
                <a:lnTo>
                  <a:pt x="1898249" y="52549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42650">
                <a:schemeClr val="accent1">
                  <a:alpha val="29000"/>
                </a:schemeClr>
              </a:gs>
              <a:gs pos="87000">
                <a:schemeClr val="accent1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51292" y="3311652"/>
            <a:ext cx="1851660" cy="1409824"/>
          </a:xfrm>
          <a:custGeom>
            <a:avLst/>
            <a:gdLst>
              <a:gd name="connsiteX0" fmla="*/ 1851660 w 1851660"/>
              <a:gd name="connsiteY0" fmla="*/ 0 h 3243865"/>
              <a:gd name="connsiteX1" fmla="*/ 1259896 w 1851660"/>
              <a:gd name="connsiteY1" fmla="*/ 3042272 h 3243865"/>
              <a:gd name="connsiteX2" fmla="*/ 1264920 w 1851660"/>
              <a:gd name="connsiteY2" fmla="*/ 3068320 h 3243865"/>
              <a:gd name="connsiteX3" fmla="*/ 929640 w 1851660"/>
              <a:gd name="connsiteY3" fmla="*/ 3243580 h 3243865"/>
              <a:gd name="connsiteX4" fmla="*/ 603885 w 1851660"/>
              <a:gd name="connsiteY4" fmla="*/ 3033255 h 3243865"/>
              <a:gd name="connsiteX5" fmla="*/ 601172 w 1851660"/>
              <a:gd name="connsiteY5" fmla="*/ 3032999 h 3243865"/>
              <a:gd name="connsiteX6" fmla="*/ 0 w 1851660"/>
              <a:gd name="connsiteY6" fmla="*/ 38100 h 3243865"/>
              <a:gd name="connsiteX7" fmla="*/ 1851660 w 1851660"/>
              <a:gd name="connsiteY7" fmla="*/ 0 h 3243865"/>
            </a:gdLst>
            <a:ahLst/>
            <a:cxnLst/>
            <a:rect l="l" t="t" r="r" b="b"/>
            <a:pathLst>
              <a:path w="1851660" h="3243865">
                <a:moveTo>
                  <a:pt x="1851660" y="0"/>
                </a:moveTo>
                <a:lnTo>
                  <a:pt x="1259896" y="3042272"/>
                </a:lnTo>
                <a:lnTo>
                  <a:pt x="1264920" y="3068320"/>
                </a:lnTo>
                <a:cubicBezTo>
                  <a:pt x="1264920" y="3165113"/>
                  <a:pt x="1039812" y="3249424"/>
                  <a:pt x="929640" y="3243580"/>
                </a:cubicBezTo>
                <a:cubicBezTo>
                  <a:pt x="819468" y="3237736"/>
                  <a:pt x="603885" y="3130048"/>
                  <a:pt x="603885" y="3033255"/>
                </a:cubicBezTo>
                <a:cubicBezTo>
                  <a:pt x="603885" y="3021156"/>
                  <a:pt x="596706" y="3044408"/>
                  <a:pt x="601172" y="3032999"/>
                </a:cubicBezTo>
                <a:lnTo>
                  <a:pt x="0" y="38100"/>
                </a:lnTo>
                <a:lnTo>
                  <a:pt x="1851660" y="0"/>
                </a:lnTo>
                <a:close/>
              </a:path>
            </a:pathLst>
          </a:custGeom>
          <a:gradFill>
            <a:gsLst>
              <a:gs pos="1000">
                <a:schemeClr val="accent2">
                  <a:alpha val="65000"/>
                </a:schemeClr>
              </a:gs>
              <a:gs pos="87000">
                <a:schemeClr val="accent2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-1006997" y="2422013"/>
            <a:ext cx="2013994" cy="2013974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535656" y="1150639"/>
            <a:ext cx="195959" cy="195959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739642" y="1731095"/>
            <a:ext cx="213352" cy="213350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44360" y="2589347"/>
            <a:ext cx="753162" cy="753160"/>
          </a:xfrm>
          <a:prstGeom prst="ellipse">
            <a:avLst/>
          </a:prstGeom>
          <a:gradFill>
            <a:gsLst>
              <a:gs pos="11000">
                <a:schemeClr val="bg1">
                  <a:alpha val="60000"/>
                </a:schemeClr>
              </a:gs>
              <a:gs pos="65000">
                <a:schemeClr val="bg2">
                  <a:alpha val="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439863" y="2678754"/>
            <a:ext cx="586540" cy="586538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>
            <a:off x="11187430" y="937260"/>
            <a:ext cx="33147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cxnSp>
        <p:nvCxnSpPr>
          <p:cNvPr id="22" name="标题 1"/>
          <p:cNvCxnSpPr/>
          <p:nvPr/>
        </p:nvCxnSpPr>
        <p:spPr>
          <a:xfrm>
            <a:off x="11187430" y="1013460"/>
            <a:ext cx="33147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cxnSp>
        <p:nvCxnSpPr>
          <p:cNvPr id="23" name="标题 1"/>
          <p:cNvCxnSpPr/>
          <p:nvPr/>
        </p:nvCxnSpPr>
        <p:spPr>
          <a:xfrm>
            <a:off x="11187430" y="1089660"/>
            <a:ext cx="33147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10190480" y="4845178"/>
            <a:ext cx="2192020" cy="1758822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3767F4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2025</a:t>
            </a:r>
            <a:endParaRPr kumimoji="1" lang="zh-CN" altLang="en-US" dirty="0"/>
          </a:p>
        </p:txBody>
      </p:sp>
      <p:sp>
        <p:nvSpPr>
          <p:cNvPr id="25" name="标题 1"/>
          <p:cNvSpPr txBox="1"/>
          <p:nvPr/>
        </p:nvSpPr>
        <p:spPr>
          <a:xfrm>
            <a:off x="-578187" y="2651889"/>
            <a:ext cx="4940526" cy="739493"/>
          </a:xfrm>
          <a:prstGeom prst="parallelogram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2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00143" y="1770928"/>
            <a:ext cx="2868090" cy="1377384"/>
          </a:xfrm>
          <a:prstGeom prst="parallelogram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0400" y="73178"/>
            <a:ext cx="2463448" cy="30751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8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3007135" y="1872339"/>
            <a:ext cx="225806" cy="180645"/>
          </a:xfrm>
          <a:custGeom>
            <a:avLst/>
            <a:gdLst>
              <a:gd name="connsiteX0" fmla="*/ 0 w 225806"/>
              <a:gd name="connsiteY0" fmla="*/ 0 h 180645"/>
              <a:gd name="connsiteX1" fmla="*/ 225806 w 225806"/>
              <a:gd name="connsiteY1" fmla="*/ 0 h 180645"/>
              <a:gd name="connsiteX2" fmla="*/ 180645 w 225806"/>
              <a:gd name="connsiteY2" fmla="*/ 180645 h 180645"/>
              <a:gd name="connsiteX3" fmla="*/ 0 w 225806"/>
              <a:gd name="connsiteY3" fmla="*/ 0 h 180645"/>
            </a:gdLst>
            <a:ahLst/>
            <a:cxnLst/>
            <a:rect l="l" t="t" r="r" b="b"/>
            <a:pathLst>
              <a:path w="225806" h="180645">
                <a:moveTo>
                  <a:pt x="0" y="0"/>
                </a:moveTo>
                <a:lnTo>
                  <a:pt x="225806" y="0"/>
                </a:lnTo>
                <a:lnTo>
                  <a:pt x="180645" y="1806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257551" flipH="1">
            <a:off x="2871226" y="1896828"/>
            <a:ext cx="291780" cy="254908"/>
          </a:xfrm>
          <a:prstGeom prst="diagStripe">
            <a:avLst>
              <a:gd name="adj" fmla="val 68519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 flipV="1">
            <a:off x="603509" y="2883916"/>
            <a:ext cx="225806" cy="180645"/>
          </a:xfrm>
          <a:custGeom>
            <a:avLst/>
            <a:gdLst>
              <a:gd name="connsiteX0" fmla="*/ 0 w 225806"/>
              <a:gd name="connsiteY0" fmla="*/ 0 h 180645"/>
              <a:gd name="connsiteX1" fmla="*/ 225806 w 225806"/>
              <a:gd name="connsiteY1" fmla="*/ 0 h 180645"/>
              <a:gd name="connsiteX2" fmla="*/ 180645 w 225806"/>
              <a:gd name="connsiteY2" fmla="*/ 180645 h 180645"/>
              <a:gd name="connsiteX3" fmla="*/ 0 w 225806"/>
              <a:gd name="connsiteY3" fmla="*/ 0 h 180645"/>
            </a:gdLst>
            <a:ahLst/>
            <a:cxnLst/>
            <a:rect l="l" t="t" r="r" b="b"/>
            <a:pathLst>
              <a:path w="225806" h="180645">
                <a:moveTo>
                  <a:pt x="0" y="0"/>
                </a:moveTo>
                <a:lnTo>
                  <a:pt x="225806" y="0"/>
                </a:lnTo>
                <a:lnTo>
                  <a:pt x="180645" y="1806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257551" flipV="1">
            <a:off x="669531" y="2786485"/>
            <a:ext cx="291780" cy="254908"/>
          </a:xfrm>
          <a:prstGeom prst="diagStripe">
            <a:avLst>
              <a:gd name="adj" fmla="val 68519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4141563" y="2414360"/>
            <a:ext cx="546184" cy="546178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4008818" y="4238521"/>
            <a:ext cx="443230" cy="411480"/>
          </a:xfrm>
          <a:custGeom>
            <a:avLst/>
            <a:gdLst>
              <a:gd name="connsiteX0" fmla="*/ 367030 w 443230"/>
              <a:gd name="connsiteY0" fmla="*/ 0 h 411480"/>
              <a:gd name="connsiteX1" fmla="*/ 443230 w 443230"/>
              <a:gd name="connsiteY1" fmla="*/ 0 h 411480"/>
              <a:gd name="connsiteX2" fmla="*/ 340360 w 443230"/>
              <a:gd name="connsiteY2" fmla="*/ 411480 h 411480"/>
              <a:gd name="connsiteX3" fmla="*/ 264160 w 443230"/>
              <a:gd name="connsiteY3" fmla="*/ 411480 h 411480"/>
              <a:gd name="connsiteX4" fmla="*/ 234950 w 443230"/>
              <a:gd name="connsiteY4" fmla="*/ 0 h 411480"/>
              <a:gd name="connsiteX5" fmla="*/ 311150 w 443230"/>
              <a:gd name="connsiteY5" fmla="*/ 0 h 411480"/>
              <a:gd name="connsiteX6" fmla="*/ 208280 w 443230"/>
              <a:gd name="connsiteY6" fmla="*/ 411480 h 411480"/>
              <a:gd name="connsiteX7" fmla="*/ 132080 w 443230"/>
              <a:gd name="connsiteY7" fmla="*/ 411480 h 411480"/>
              <a:gd name="connsiteX8" fmla="*/ 102870 w 443230"/>
              <a:gd name="connsiteY8" fmla="*/ 0 h 411480"/>
              <a:gd name="connsiteX9" fmla="*/ 179070 w 443230"/>
              <a:gd name="connsiteY9" fmla="*/ 0 h 411480"/>
              <a:gd name="connsiteX10" fmla="*/ 76200 w 443230"/>
              <a:gd name="connsiteY10" fmla="*/ 411480 h 411480"/>
              <a:gd name="connsiteX11" fmla="*/ 0 w 443230"/>
              <a:gd name="connsiteY11" fmla="*/ 411480 h 411480"/>
            </a:gdLst>
            <a:ahLst/>
            <a:cxnLst/>
            <a:rect l="l" t="t" r="r" b="b"/>
            <a:pathLst>
              <a:path w="443230" h="411480">
                <a:moveTo>
                  <a:pt x="367030" y="0"/>
                </a:moveTo>
                <a:lnTo>
                  <a:pt x="443230" y="0"/>
                </a:lnTo>
                <a:lnTo>
                  <a:pt x="340360" y="411480"/>
                </a:lnTo>
                <a:lnTo>
                  <a:pt x="264160" y="411480"/>
                </a:lnTo>
                <a:close/>
                <a:moveTo>
                  <a:pt x="234950" y="0"/>
                </a:moveTo>
                <a:lnTo>
                  <a:pt x="311150" y="0"/>
                </a:lnTo>
                <a:lnTo>
                  <a:pt x="208280" y="411480"/>
                </a:lnTo>
                <a:lnTo>
                  <a:pt x="132080" y="411480"/>
                </a:lnTo>
                <a:close/>
                <a:moveTo>
                  <a:pt x="102870" y="0"/>
                </a:moveTo>
                <a:lnTo>
                  <a:pt x="179070" y="0"/>
                </a:lnTo>
                <a:lnTo>
                  <a:pt x="76200" y="411480"/>
                </a:lnTo>
                <a:lnTo>
                  <a:pt x="0" y="41148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7" name="标题 1"/>
          <p:cNvSpPr txBox="1"/>
          <p:nvPr/>
        </p:nvSpPr>
        <p:spPr>
          <a:xfrm>
            <a:off x="643679" y="3499376"/>
            <a:ext cx="5645889" cy="19440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项目展示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5880" t="6190" r="19886" b="3393"/>
          <a:stretch>
            <a:fillRect/>
          </a:stretch>
        </p:blipFill>
        <p:spPr>
          <a:xfrm>
            <a:off x="0" y="1521833"/>
            <a:ext cx="12192000" cy="23340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1521133"/>
            <a:ext cx="12192000" cy="2325511"/>
          </a:xfrm>
          <a:prstGeom prst="rect">
            <a:avLst/>
          </a:prstGeom>
          <a:gradFill>
            <a:gsLst>
              <a:gs pos="61000">
                <a:schemeClr val="accent1"/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771775"/>
            <a:ext cx="3426178" cy="326778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6039556"/>
            <a:ext cx="3426178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04711" y="2969633"/>
            <a:ext cx="646852" cy="646852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697564" y="2969633"/>
            <a:ext cx="2251485" cy="646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38100">
                  <a:noFill/>
                </a:ln>
                <a:solidFill>
                  <a:srgbClr val="269BA9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技术趋势与影响力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90036" y="3704733"/>
            <a:ext cx="2886532" cy="22152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展示开源项目的主要技术领域、领域数量以及热门领域的发展趋势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基于OpenRank数据，展示开源项目的排名变化和其在技术社区中的影响力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382912" y="2771775"/>
            <a:ext cx="3426178" cy="326778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382912" y="6039556"/>
            <a:ext cx="3426178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727223" y="2969633"/>
            <a:ext cx="646852" cy="646852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460716" y="2969633"/>
            <a:ext cx="2251485" cy="646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38100">
                  <a:noFill/>
                </a:ln>
                <a:solidFill>
                  <a:srgbClr val="3767F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活跃度与星标数分析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712548" y="3704733"/>
            <a:ext cx="2886532" cy="22152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展示不同时间段内仓库的活跃度和星标增长趋势
通过活跃度和星标数分析，衡量项目的受欢迎程度和开发者的参与情况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05424" y="2771775"/>
            <a:ext cx="3426178" cy="326778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105424" y="6039556"/>
            <a:ext cx="3426178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49735" y="2969633"/>
            <a:ext cx="646852" cy="646852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183228" y="2969633"/>
            <a:ext cx="2251485" cy="646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38100">
                  <a:noFill/>
                </a:ln>
                <a:solidFill>
                  <a:srgbClr val="269BA9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协作网络展示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435060" y="3704733"/>
            <a:ext cx="2886532" cy="22152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通过开发者协作网络图，展示开源项目的开发者互动规模与关系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揭示项目背后的社区合作和知识共享情况，分析不同时期的社区变化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1069593" y="3123782"/>
            <a:ext cx="517088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792105" y="3123782"/>
            <a:ext cx="517088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514617" y="3123782"/>
            <a:ext cx="517088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首页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2D95A3-10F8-4AE6-9735-9E1DAB3DA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5223" y="0"/>
            <a:ext cx="13061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6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92570" y="4370474"/>
            <a:ext cx="4898519" cy="43115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254000" sx="102000" sy="102000" algn="ctr" rotWithShape="0">
              <a:schemeClr val="accent1">
                <a:lumMod val="75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80770" y="4370474"/>
            <a:ext cx="4898519" cy="43115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254000" sx="102000" sy="102000" algn="ctr" rotWithShape="0">
              <a:schemeClr val="accent1">
                <a:lumMod val="75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37996" y="4426787"/>
            <a:ext cx="4602404" cy="369332"/>
          </a:xfrm>
          <a:prstGeom prst="roundRect">
            <a:avLst>
              <a:gd name="adj" fmla="val 50000"/>
            </a:avLst>
          </a:prstGeom>
          <a:noFill/>
          <a:ln w="12700" cap="sq">
            <a:noFill/>
            <a:miter/>
          </a:ln>
          <a:effectLst>
            <a:outerShdw blurRad="203200" dist="88900" dir="2700000" sx="98000" sy="98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767F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全球开源项目技术趋势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45286" y="5047981"/>
            <a:ext cx="4828794" cy="11429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OpenRank季排行Top10展示，领域开源项目数量趋势分析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仓库及用户数据统计，地理数据可视化展示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009784" y="1504171"/>
            <a:ext cx="4772559" cy="2624400"/>
          </a:xfrm>
          <a:prstGeom prst="roundRect">
            <a:avLst>
              <a:gd name="adj" fmla="val 4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127000" dist="101600" dir="8100000" algn="tr" rotWithShape="0">
              <a:srgbClr val="000000">
                <a:alpha val="2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2546" y="1504171"/>
            <a:ext cx="4772559" cy="2624400"/>
          </a:xfrm>
          <a:prstGeom prst="roundRect">
            <a:avLst>
              <a:gd name="adj" fmla="val 4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127000" dist="101600" dir="8100000" algn="tr" rotWithShape="0">
              <a:srgbClr val="000000">
                <a:alpha val="2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985" y="1434431"/>
            <a:ext cx="5111830" cy="27067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085" y="1443993"/>
            <a:ext cx="5086430" cy="2702166"/>
          </a:xfrm>
          <a:prstGeom prst="rect">
            <a:avLst/>
          </a:prstGeom>
        </p:spPr>
      </p:pic>
      <p:sp>
        <p:nvSpPr>
          <p:cNvPr id="11" name="标题 1"/>
          <p:cNvSpPr txBox="1"/>
          <p:nvPr/>
        </p:nvSpPr>
        <p:spPr>
          <a:xfrm>
            <a:off x="6657086" y="5047981"/>
            <a:ext cx="4898519" cy="11429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公司开源项目数量趋势分析，仓库及用户数据统计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地理数据可视化展示，公司开源仓库季度平均openrank值分析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6649796" y="4426787"/>
            <a:ext cx="4602404" cy="369332"/>
          </a:xfrm>
          <a:prstGeom prst="roundRect">
            <a:avLst>
              <a:gd name="adj" fmla="val 50000"/>
            </a:avLst>
          </a:prstGeom>
          <a:noFill/>
          <a:ln w="12700" cap="sq">
            <a:noFill/>
            <a:miter/>
          </a:ln>
          <a:effectLst>
            <a:outerShdw blurRad="203200" dist="88900" dir="2700000" sx="98000" sy="98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767F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中国开源项目技术趋势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全球与中国</a:t>
            </a: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开源项目技术趋势</a:t>
            </a:r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分析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8131361" y="4259916"/>
            <a:ext cx="3470666" cy="1927525"/>
          </a:xfrm>
          <a:prstGeom prst="roundRect">
            <a:avLst>
              <a:gd name="adj" fmla="val 0"/>
            </a:avLst>
          </a:prstGeom>
          <a:solidFill>
            <a:srgbClr val="F2F2F2">
              <a:alpha val="100000"/>
            </a:srgb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215700" y="4483223"/>
            <a:ext cx="3373627" cy="151371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根据用户输入的时间、平台和仓库名，动态生成图表并展示相关内容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327046" y="3967735"/>
            <a:ext cx="481369" cy="48136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449268" y="4096766"/>
            <a:ext cx="236925" cy="223307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18661" y="1449913"/>
            <a:ext cx="3470666" cy="1922096"/>
          </a:xfrm>
          <a:prstGeom prst="roundRect">
            <a:avLst>
              <a:gd name="adj" fmla="val 0"/>
            </a:avLst>
          </a:prstGeom>
          <a:solidFill>
            <a:srgbClr val="F2F2F2">
              <a:alpha val="100000"/>
            </a:srgb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203000" y="1673219"/>
            <a:ext cx="3373627" cy="151303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展示开源社区的交互式图表，包括排行榜、详情和网络协作图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8314346" y="1157731"/>
            <a:ext cx="481369" cy="48136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32278" y="1275664"/>
            <a:ext cx="245504" cy="245504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仓库社区网络协作图</a:t>
            </a:r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2C682DA-DF1E-4492-A9BE-578148F39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958" y="1735664"/>
            <a:ext cx="7181363" cy="3825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46000"/>
                </a:schemeClr>
              </a:gs>
              <a:gs pos="46000">
                <a:schemeClr val="tx1">
                  <a:alpha val="86000"/>
                </a:schemeClr>
              </a:gs>
              <a:gs pos="100000">
                <a:schemeClr val="tx2">
                  <a:alpha val="68000"/>
                </a:schemeClr>
              </a:gs>
            </a:gsLst>
            <a:lin ang="189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484138" y="509286"/>
            <a:ext cx="2453833" cy="5185458"/>
          </a:xfrm>
          <a:custGeom>
            <a:avLst/>
            <a:gdLst>
              <a:gd name="connsiteX0" fmla="*/ 0 w 2453833"/>
              <a:gd name="connsiteY0" fmla="*/ 555585 h 5185458"/>
              <a:gd name="connsiteX1" fmla="*/ 1481559 w 2453833"/>
              <a:gd name="connsiteY1" fmla="*/ 5185458 h 5185458"/>
              <a:gd name="connsiteX2" fmla="*/ 2453833 w 2453833"/>
              <a:gd name="connsiteY2" fmla="*/ 4572000 h 5185458"/>
              <a:gd name="connsiteX3" fmla="*/ 1770926 w 2453833"/>
              <a:gd name="connsiteY3" fmla="*/ 0 h 5185458"/>
            </a:gdLst>
            <a:ahLst/>
            <a:cxnLst/>
            <a:rect l="l" t="t" r="r" b="b"/>
            <a:pathLst>
              <a:path w="2453833" h="5185458">
                <a:moveTo>
                  <a:pt x="0" y="555585"/>
                </a:moveTo>
                <a:lnTo>
                  <a:pt x="1481559" y="5185458"/>
                </a:lnTo>
                <a:lnTo>
                  <a:pt x="2453833" y="4572000"/>
                </a:lnTo>
                <a:lnTo>
                  <a:pt x="1770926" y="0"/>
                </a:lnTo>
              </a:path>
            </a:pathLst>
          </a:custGeom>
          <a:gradFill>
            <a:gsLst>
              <a:gs pos="1000">
                <a:schemeClr val="accent2">
                  <a:alpha val="25000"/>
                </a:schemeClr>
              </a:gs>
              <a:gs pos="87000">
                <a:schemeClr val="accent2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85184" y="600919"/>
            <a:ext cx="4145280" cy="4145280"/>
          </a:xfrm>
          <a:prstGeom prst="ellipse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67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9105418" y="509286"/>
            <a:ext cx="2453833" cy="5185458"/>
          </a:xfrm>
          <a:custGeom>
            <a:avLst/>
            <a:gdLst>
              <a:gd name="connsiteX0" fmla="*/ 0 w 2453833"/>
              <a:gd name="connsiteY0" fmla="*/ 555585 h 5185458"/>
              <a:gd name="connsiteX1" fmla="*/ 1481559 w 2453833"/>
              <a:gd name="connsiteY1" fmla="*/ 5185458 h 5185458"/>
              <a:gd name="connsiteX2" fmla="*/ 2453833 w 2453833"/>
              <a:gd name="connsiteY2" fmla="*/ 4572000 h 5185458"/>
              <a:gd name="connsiteX3" fmla="*/ 1770926 w 2453833"/>
              <a:gd name="connsiteY3" fmla="*/ 0 h 5185458"/>
            </a:gdLst>
            <a:ahLst/>
            <a:cxnLst/>
            <a:rect l="l" t="t" r="r" b="b"/>
            <a:pathLst>
              <a:path w="2453833" h="5185458">
                <a:moveTo>
                  <a:pt x="0" y="555585"/>
                </a:moveTo>
                <a:lnTo>
                  <a:pt x="1481559" y="5185458"/>
                </a:lnTo>
                <a:lnTo>
                  <a:pt x="2453833" y="4572000"/>
                </a:lnTo>
                <a:lnTo>
                  <a:pt x="1770926" y="0"/>
                </a:lnTo>
              </a:path>
            </a:pathLst>
          </a:custGeom>
          <a:gradFill>
            <a:gsLst>
              <a:gs pos="1000">
                <a:schemeClr val="accent2">
                  <a:alpha val="25000"/>
                </a:schemeClr>
              </a:gs>
              <a:gs pos="87000">
                <a:schemeClr val="accent2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7392861" y="1108596"/>
            <a:ext cx="3129925" cy="31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7553225" y="1271769"/>
            <a:ext cx="2809198" cy="2809198"/>
          </a:xfrm>
          <a:prstGeom prst="ellipse">
            <a:avLst/>
          </a:prstGeom>
          <a:gradFill>
            <a:gsLst>
              <a:gs pos="11000">
                <a:schemeClr val="bg1">
                  <a:alpha val="60000"/>
                </a:schemeClr>
              </a:gs>
              <a:gs pos="65000">
                <a:schemeClr val="bg2">
                  <a:alpha val="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553225" y="1268960"/>
            <a:ext cx="2809198" cy="2809198"/>
          </a:xfrm>
          <a:prstGeom prst="ellipse">
            <a:avLst/>
          </a:prstGeom>
          <a:noFill/>
          <a:ln w="9525" cap="sq">
            <a:gradFill>
              <a:gsLst>
                <a:gs pos="1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868861" flipH="1">
            <a:off x="6385248" y="993050"/>
            <a:ext cx="4404412" cy="2499034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bg1"/>
                </a:gs>
                <a:gs pos="74000">
                  <a:schemeClr val="bg1"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0691144">
            <a:off x="6525451" y="837623"/>
            <a:ext cx="4404412" cy="2454014"/>
          </a:xfrm>
          <a:prstGeom prst="ellipse">
            <a:avLst/>
          </a:prstGeom>
          <a:noFill/>
          <a:ln w="12700" cap="sq">
            <a:gradFill>
              <a:gsLst>
                <a:gs pos="18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/>
          </a:blip>
          <a:srcRect r="30179"/>
          <a:stretch>
            <a:fillRect/>
          </a:stretch>
        </p:blipFill>
        <p:spPr>
          <a:xfrm flipH="1">
            <a:off x="6774479" y="3771270"/>
            <a:ext cx="3845508" cy="3086730"/>
          </a:xfrm>
          <a:custGeom>
            <a:avLst/>
            <a:gdLst>
              <a:gd name="connsiteX0" fmla="*/ 4813300 w 4813300"/>
              <a:gd name="connsiteY0" fmla="*/ 0 h 3863563"/>
              <a:gd name="connsiteX1" fmla="*/ 0 w 4813300"/>
              <a:gd name="connsiteY1" fmla="*/ 0 h 3863563"/>
              <a:gd name="connsiteX2" fmla="*/ 0 w 4813300"/>
              <a:gd name="connsiteY2" fmla="*/ 3863563 h 3863563"/>
              <a:gd name="connsiteX3" fmla="*/ 4813300 w 4813300"/>
              <a:gd name="connsiteY3" fmla="*/ 3863563 h 3863563"/>
            </a:gdLst>
            <a:ahLst/>
            <a:cxnLst/>
            <a:rect l="l" t="t" r="r" b="b"/>
            <a:pathLst>
              <a:path w="4813300" h="3863563">
                <a:moveTo>
                  <a:pt x="4813300" y="0"/>
                </a:moveTo>
                <a:lnTo>
                  <a:pt x="0" y="0"/>
                </a:lnTo>
                <a:lnTo>
                  <a:pt x="0" y="3863563"/>
                </a:lnTo>
                <a:lnTo>
                  <a:pt x="4813300" y="386356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>
            <a:off x="5901265" y="73178"/>
            <a:ext cx="5972537" cy="5254906"/>
          </a:xfrm>
          <a:custGeom>
            <a:avLst/>
            <a:gdLst>
              <a:gd name="connsiteX0" fmla="*/ 1898249 w 5972537"/>
              <a:gd name="connsiteY0" fmla="*/ 5254906 h 5254906"/>
              <a:gd name="connsiteX1" fmla="*/ 0 w 5972537"/>
              <a:gd name="connsiteY1" fmla="*/ 57873 h 5254906"/>
              <a:gd name="connsiteX2" fmla="*/ 5972537 w 5972537"/>
              <a:gd name="connsiteY2" fmla="*/ 0 h 5254906"/>
              <a:gd name="connsiteX3" fmla="*/ 4502552 w 5972537"/>
              <a:gd name="connsiteY3" fmla="*/ 5150734 h 5254906"/>
              <a:gd name="connsiteX4" fmla="*/ 1898249 w 5972537"/>
              <a:gd name="connsiteY4" fmla="*/ 5254906 h 5254906"/>
            </a:gdLst>
            <a:ahLst/>
            <a:cxnLst/>
            <a:rect l="l" t="t" r="r" b="b"/>
            <a:pathLst>
              <a:path w="5972537" h="5254906">
                <a:moveTo>
                  <a:pt x="1898249" y="5254906"/>
                </a:moveTo>
                <a:lnTo>
                  <a:pt x="0" y="57873"/>
                </a:lnTo>
                <a:lnTo>
                  <a:pt x="5972537" y="0"/>
                </a:lnTo>
                <a:lnTo>
                  <a:pt x="4502552" y="5150734"/>
                </a:lnTo>
                <a:lnTo>
                  <a:pt x="1898249" y="52549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42650">
                <a:schemeClr val="accent1">
                  <a:alpha val="29000"/>
                </a:schemeClr>
              </a:gs>
              <a:gs pos="87000">
                <a:schemeClr val="accent1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51292" y="3311652"/>
            <a:ext cx="1851660" cy="1409824"/>
          </a:xfrm>
          <a:custGeom>
            <a:avLst/>
            <a:gdLst>
              <a:gd name="connsiteX0" fmla="*/ 1851660 w 1851660"/>
              <a:gd name="connsiteY0" fmla="*/ 0 h 3243865"/>
              <a:gd name="connsiteX1" fmla="*/ 1259896 w 1851660"/>
              <a:gd name="connsiteY1" fmla="*/ 3042272 h 3243865"/>
              <a:gd name="connsiteX2" fmla="*/ 1264920 w 1851660"/>
              <a:gd name="connsiteY2" fmla="*/ 3068320 h 3243865"/>
              <a:gd name="connsiteX3" fmla="*/ 929640 w 1851660"/>
              <a:gd name="connsiteY3" fmla="*/ 3243580 h 3243865"/>
              <a:gd name="connsiteX4" fmla="*/ 603885 w 1851660"/>
              <a:gd name="connsiteY4" fmla="*/ 3033255 h 3243865"/>
              <a:gd name="connsiteX5" fmla="*/ 601172 w 1851660"/>
              <a:gd name="connsiteY5" fmla="*/ 3032999 h 3243865"/>
              <a:gd name="connsiteX6" fmla="*/ 0 w 1851660"/>
              <a:gd name="connsiteY6" fmla="*/ 38100 h 3243865"/>
              <a:gd name="connsiteX7" fmla="*/ 1851660 w 1851660"/>
              <a:gd name="connsiteY7" fmla="*/ 0 h 3243865"/>
            </a:gdLst>
            <a:ahLst/>
            <a:cxnLst/>
            <a:rect l="l" t="t" r="r" b="b"/>
            <a:pathLst>
              <a:path w="1851660" h="3243865">
                <a:moveTo>
                  <a:pt x="1851660" y="0"/>
                </a:moveTo>
                <a:lnTo>
                  <a:pt x="1259896" y="3042272"/>
                </a:lnTo>
                <a:lnTo>
                  <a:pt x="1264920" y="3068320"/>
                </a:lnTo>
                <a:cubicBezTo>
                  <a:pt x="1264920" y="3165113"/>
                  <a:pt x="1039812" y="3249424"/>
                  <a:pt x="929640" y="3243580"/>
                </a:cubicBezTo>
                <a:cubicBezTo>
                  <a:pt x="819468" y="3237736"/>
                  <a:pt x="603885" y="3130048"/>
                  <a:pt x="603885" y="3033255"/>
                </a:cubicBezTo>
                <a:cubicBezTo>
                  <a:pt x="603885" y="3021156"/>
                  <a:pt x="596706" y="3044408"/>
                  <a:pt x="601172" y="3032999"/>
                </a:cubicBezTo>
                <a:lnTo>
                  <a:pt x="0" y="38100"/>
                </a:lnTo>
                <a:lnTo>
                  <a:pt x="1851660" y="0"/>
                </a:lnTo>
                <a:close/>
              </a:path>
            </a:pathLst>
          </a:custGeom>
          <a:gradFill>
            <a:gsLst>
              <a:gs pos="1000">
                <a:schemeClr val="accent2">
                  <a:alpha val="65000"/>
                </a:schemeClr>
              </a:gs>
              <a:gs pos="87000">
                <a:schemeClr val="accent2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-1006997" y="2422013"/>
            <a:ext cx="2013994" cy="2013974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535656" y="1150639"/>
            <a:ext cx="195959" cy="195959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739642" y="1731095"/>
            <a:ext cx="213352" cy="213350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44360" y="2589347"/>
            <a:ext cx="753162" cy="753160"/>
          </a:xfrm>
          <a:prstGeom prst="ellipse">
            <a:avLst/>
          </a:prstGeom>
          <a:gradFill>
            <a:gsLst>
              <a:gs pos="11000">
                <a:schemeClr val="bg1">
                  <a:alpha val="60000"/>
                </a:schemeClr>
              </a:gs>
              <a:gs pos="65000">
                <a:schemeClr val="bg2">
                  <a:alpha val="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439863" y="2678754"/>
            <a:ext cx="586540" cy="586538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>
            <a:off x="11187430" y="937260"/>
            <a:ext cx="33147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cxnSp>
        <p:nvCxnSpPr>
          <p:cNvPr id="22" name="标题 1"/>
          <p:cNvCxnSpPr/>
          <p:nvPr/>
        </p:nvCxnSpPr>
        <p:spPr>
          <a:xfrm>
            <a:off x="11187430" y="1013460"/>
            <a:ext cx="33147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cxnSp>
        <p:nvCxnSpPr>
          <p:cNvPr id="23" name="标题 1"/>
          <p:cNvCxnSpPr/>
          <p:nvPr/>
        </p:nvCxnSpPr>
        <p:spPr>
          <a:xfrm>
            <a:off x="11187430" y="1089660"/>
            <a:ext cx="33147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10190480" y="4845178"/>
            <a:ext cx="2192020" cy="1758822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3767F4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2025</a:t>
            </a:r>
            <a:endParaRPr kumimoji="1" lang="zh-CN" altLang="en-US" dirty="0"/>
          </a:p>
        </p:txBody>
      </p:sp>
      <p:sp>
        <p:nvSpPr>
          <p:cNvPr id="25" name="标题 1"/>
          <p:cNvSpPr txBox="1"/>
          <p:nvPr/>
        </p:nvSpPr>
        <p:spPr>
          <a:xfrm>
            <a:off x="-578187" y="2651889"/>
            <a:ext cx="4940526" cy="739493"/>
          </a:xfrm>
          <a:prstGeom prst="parallelogram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2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00143" y="1770928"/>
            <a:ext cx="2868090" cy="1377384"/>
          </a:xfrm>
          <a:prstGeom prst="parallelogram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0400" y="73178"/>
            <a:ext cx="2463448" cy="30751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3007135" y="1872339"/>
            <a:ext cx="225806" cy="180645"/>
          </a:xfrm>
          <a:custGeom>
            <a:avLst/>
            <a:gdLst>
              <a:gd name="connsiteX0" fmla="*/ 0 w 225806"/>
              <a:gd name="connsiteY0" fmla="*/ 0 h 180645"/>
              <a:gd name="connsiteX1" fmla="*/ 225806 w 225806"/>
              <a:gd name="connsiteY1" fmla="*/ 0 h 180645"/>
              <a:gd name="connsiteX2" fmla="*/ 180645 w 225806"/>
              <a:gd name="connsiteY2" fmla="*/ 180645 h 180645"/>
              <a:gd name="connsiteX3" fmla="*/ 0 w 225806"/>
              <a:gd name="connsiteY3" fmla="*/ 0 h 180645"/>
            </a:gdLst>
            <a:ahLst/>
            <a:cxnLst/>
            <a:rect l="l" t="t" r="r" b="b"/>
            <a:pathLst>
              <a:path w="225806" h="180645">
                <a:moveTo>
                  <a:pt x="0" y="0"/>
                </a:moveTo>
                <a:lnTo>
                  <a:pt x="225806" y="0"/>
                </a:lnTo>
                <a:lnTo>
                  <a:pt x="180645" y="1806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257551" flipH="1">
            <a:off x="2871226" y="1896828"/>
            <a:ext cx="291780" cy="254908"/>
          </a:xfrm>
          <a:prstGeom prst="diagStripe">
            <a:avLst>
              <a:gd name="adj" fmla="val 68519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 flipV="1">
            <a:off x="603509" y="2883916"/>
            <a:ext cx="225806" cy="180645"/>
          </a:xfrm>
          <a:custGeom>
            <a:avLst/>
            <a:gdLst>
              <a:gd name="connsiteX0" fmla="*/ 0 w 225806"/>
              <a:gd name="connsiteY0" fmla="*/ 0 h 180645"/>
              <a:gd name="connsiteX1" fmla="*/ 225806 w 225806"/>
              <a:gd name="connsiteY1" fmla="*/ 0 h 180645"/>
              <a:gd name="connsiteX2" fmla="*/ 180645 w 225806"/>
              <a:gd name="connsiteY2" fmla="*/ 180645 h 180645"/>
              <a:gd name="connsiteX3" fmla="*/ 0 w 225806"/>
              <a:gd name="connsiteY3" fmla="*/ 0 h 180645"/>
            </a:gdLst>
            <a:ahLst/>
            <a:cxnLst/>
            <a:rect l="l" t="t" r="r" b="b"/>
            <a:pathLst>
              <a:path w="225806" h="180645">
                <a:moveTo>
                  <a:pt x="0" y="0"/>
                </a:moveTo>
                <a:lnTo>
                  <a:pt x="225806" y="0"/>
                </a:lnTo>
                <a:lnTo>
                  <a:pt x="180645" y="1806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257551" flipV="1">
            <a:off x="669531" y="2786485"/>
            <a:ext cx="291780" cy="254908"/>
          </a:xfrm>
          <a:prstGeom prst="diagStripe">
            <a:avLst>
              <a:gd name="adj" fmla="val 68519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4141563" y="2414360"/>
            <a:ext cx="546184" cy="546178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509929" y="5515442"/>
            <a:ext cx="443230" cy="411480"/>
          </a:xfrm>
          <a:custGeom>
            <a:avLst/>
            <a:gdLst>
              <a:gd name="connsiteX0" fmla="*/ 367030 w 443230"/>
              <a:gd name="connsiteY0" fmla="*/ 0 h 411480"/>
              <a:gd name="connsiteX1" fmla="*/ 443230 w 443230"/>
              <a:gd name="connsiteY1" fmla="*/ 0 h 411480"/>
              <a:gd name="connsiteX2" fmla="*/ 340360 w 443230"/>
              <a:gd name="connsiteY2" fmla="*/ 411480 h 411480"/>
              <a:gd name="connsiteX3" fmla="*/ 264160 w 443230"/>
              <a:gd name="connsiteY3" fmla="*/ 411480 h 411480"/>
              <a:gd name="connsiteX4" fmla="*/ 234950 w 443230"/>
              <a:gd name="connsiteY4" fmla="*/ 0 h 411480"/>
              <a:gd name="connsiteX5" fmla="*/ 311150 w 443230"/>
              <a:gd name="connsiteY5" fmla="*/ 0 h 411480"/>
              <a:gd name="connsiteX6" fmla="*/ 208280 w 443230"/>
              <a:gd name="connsiteY6" fmla="*/ 411480 h 411480"/>
              <a:gd name="connsiteX7" fmla="*/ 132080 w 443230"/>
              <a:gd name="connsiteY7" fmla="*/ 411480 h 411480"/>
              <a:gd name="connsiteX8" fmla="*/ 102870 w 443230"/>
              <a:gd name="connsiteY8" fmla="*/ 0 h 411480"/>
              <a:gd name="connsiteX9" fmla="*/ 179070 w 443230"/>
              <a:gd name="connsiteY9" fmla="*/ 0 h 411480"/>
              <a:gd name="connsiteX10" fmla="*/ 76200 w 443230"/>
              <a:gd name="connsiteY10" fmla="*/ 411480 h 411480"/>
              <a:gd name="connsiteX11" fmla="*/ 0 w 443230"/>
              <a:gd name="connsiteY11" fmla="*/ 411480 h 411480"/>
            </a:gdLst>
            <a:ahLst/>
            <a:cxnLst/>
            <a:rect l="l" t="t" r="r" b="b"/>
            <a:pathLst>
              <a:path w="443230" h="411480">
                <a:moveTo>
                  <a:pt x="367030" y="0"/>
                </a:moveTo>
                <a:lnTo>
                  <a:pt x="443230" y="0"/>
                </a:lnTo>
                <a:lnTo>
                  <a:pt x="340360" y="411480"/>
                </a:lnTo>
                <a:lnTo>
                  <a:pt x="264160" y="411480"/>
                </a:lnTo>
                <a:close/>
                <a:moveTo>
                  <a:pt x="234950" y="0"/>
                </a:moveTo>
                <a:lnTo>
                  <a:pt x="311150" y="0"/>
                </a:lnTo>
                <a:lnTo>
                  <a:pt x="208280" y="411480"/>
                </a:lnTo>
                <a:lnTo>
                  <a:pt x="132080" y="411480"/>
                </a:lnTo>
                <a:close/>
                <a:moveTo>
                  <a:pt x="102870" y="0"/>
                </a:moveTo>
                <a:lnTo>
                  <a:pt x="179070" y="0"/>
                </a:lnTo>
                <a:lnTo>
                  <a:pt x="76200" y="411480"/>
                </a:lnTo>
                <a:lnTo>
                  <a:pt x="0" y="41148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3500158" y="4388472"/>
            <a:ext cx="443230" cy="411480"/>
          </a:xfrm>
          <a:custGeom>
            <a:avLst/>
            <a:gdLst>
              <a:gd name="connsiteX0" fmla="*/ 367030 w 443230"/>
              <a:gd name="connsiteY0" fmla="*/ 0 h 411480"/>
              <a:gd name="connsiteX1" fmla="*/ 443230 w 443230"/>
              <a:gd name="connsiteY1" fmla="*/ 0 h 411480"/>
              <a:gd name="connsiteX2" fmla="*/ 340360 w 443230"/>
              <a:gd name="connsiteY2" fmla="*/ 411480 h 411480"/>
              <a:gd name="connsiteX3" fmla="*/ 264160 w 443230"/>
              <a:gd name="connsiteY3" fmla="*/ 411480 h 411480"/>
              <a:gd name="connsiteX4" fmla="*/ 234950 w 443230"/>
              <a:gd name="connsiteY4" fmla="*/ 0 h 411480"/>
              <a:gd name="connsiteX5" fmla="*/ 311150 w 443230"/>
              <a:gd name="connsiteY5" fmla="*/ 0 h 411480"/>
              <a:gd name="connsiteX6" fmla="*/ 208280 w 443230"/>
              <a:gd name="connsiteY6" fmla="*/ 411480 h 411480"/>
              <a:gd name="connsiteX7" fmla="*/ 132080 w 443230"/>
              <a:gd name="connsiteY7" fmla="*/ 411480 h 411480"/>
              <a:gd name="connsiteX8" fmla="*/ 102870 w 443230"/>
              <a:gd name="connsiteY8" fmla="*/ 0 h 411480"/>
              <a:gd name="connsiteX9" fmla="*/ 179070 w 443230"/>
              <a:gd name="connsiteY9" fmla="*/ 0 h 411480"/>
              <a:gd name="connsiteX10" fmla="*/ 76200 w 443230"/>
              <a:gd name="connsiteY10" fmla="*/ 411480 h 411480"/>
              <a:gd name="connsiteX11" fmla="*/ 0 w 443230"/>
              <a:gd name="connsiteY11" fmla="*/ 411480 h 411480"/>
            </a:gdLst>
            <a:ahLst/>
            <a:cxnLst/>
            <a:rect l="l" t="t" r="r" b="b"/>
            <a:pathLst>
              <a:path w="443230" h="411480">
                <a:moveTo>
                  <a:pt x="367030" y="0"/>
                </a:moveTo>
                <a:lnTo>
                  <a:pt x="443230" y="0"/>
                </a:lnTo>
                <a:lnTo>
                  <a:pt x="340360" y="411480"/>
                </a:lnTo>
                <a:lnTo>
                  <a:pt x="264160" y="411480"/>
                </a:lnTo>
                <a:close/>
                <a:moveTo>
                  <a:pt x="234950" y="0"/>
                </a:moveTo>
                <a:lnTo>
                  <a:pt x="311150" y="0"/>
                </a:lnTo>
                <a:lnTo>
                  <a:pt x="208280" y="411480"/>
                </a:lnTo>
                <a:lnTo>
                  <a:pt x="132080" y="411480"/>
                </a:lnTo>
                <a:close/>
                <a:moveTo>
                  <a:pt x="102870" y="0"/>
                </a:moveTo>
                <a:lnTo>
                  <a:pt x="179070" y="0"/>
                </a:lnTo>
                <a:lnTo>
                  <a:pt x="76200" y="411480"/>
                </a:lnTo>
                <a:lnTo>
                  <a:pt x="0" y="41148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643679" y="3499376"/>
            <a:ext cx="5645889" cy="19440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项目运行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50" y="-12700"/>
            <a:ext cx="121793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200061" y="101882"/>
            <a:ext cx="1877437" cy="13282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50520" y="2185017"/>
            <a:ext cx="11490960" cy="4444383"/>
          </a:xfrm>
          <a:prstGeom prst="roundRect">
            <a:avLst>
              <a:gd name="adj" fmla="val 5550"/>
            </a:avLst>
          </a:prstGeom>
          <a:solidFill>
            <a:schemeClr val="bg1"/>
          </a:solidFill>
          <a:ln w="15875" cap="flat">
            <a:solidFill>
              <a:schemeClr val="accent1">
                <a:shade val="1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00047" y="1186134"/>
            <a:ext cx="3814174" cy="9162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CONTENTS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648277" y="2617264"/>
            <a:ext cx="779045" cy="779045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690007" y="2744631"/>
            <a:ext cx="6985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84898" y="3824591"/>
            <a:ext cx="2328871" cy="5992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9525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项目概览</a:t>
            </a: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347367" y="533129"/>
            <a:ext cx="1288896" cy="465754"/>
            <a:chOff x="7347367" y="533129"/>
            <a:chExt cx="1288896" cy="465754"/>
          </a:xfrm>
        </p:grpSpPr>
        <p:sp>
          <p:nvSpPr>
            <p:cNvPr id="12" name="标题 1"/>
            <p:cNvSpPr txBox="1"/>
            <p:nvPr/>
          </p:nvSpPr>
          <p:spPr>
            <a:xfrm>
              <a:off x="8242648" y="533129"/>
              <a:ext cx="393615" cy="465754"/>
            </a:xfrm>
            <a:prstGeom prst="chevron">
              <a:avLst/>
            </a:prstGeom>
            <a:solidFill>
              <a:schemeClr val="bg1"/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7795007" y="533129"/>
              <a:ext cx="393615" cy="465754"/>
            </a:xfrm>
            <a:prstGeom prst="chevron">
              <a:avLst/>
            </a:prstGeom>
            <a:solidFill>
              <a:schemeClr val="bg1"/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7347367" y="533129"/>
              <a:ext cx="393615" cy="465754"/>
            </a:xfrm>
            <a:prstGeom prst="chevron">
              <a:avLst/>
            </a:prstGeom>
            <a:solidFill>
              <a:schemeClr val="bg1"/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641297" y="533129"/>
            <a:ext cx="1288896" cy="465754"/>
            <a:chOff x="3641297" y="533129"/>
            <a:chExt cx="1288896" cy="465754"/>
          </a:xfrm>
        </p:grpSpPr>
        <p:sp>
          <p:nvSpPr>
            <p:cNvPr id="16" name="标题 1"/>
            <p:cNvSpPr txBox="1"/>
            <p:nvPr/>
          </p:nvSpPr>
          <p:spPr>
            <a:xfrm>
              <a:off x="4536578" y="533129"/>
              <a:ext cx="393615" cy="465754"/>
            </a:xfrm>
            <a:prstGeom prst="chevron">
              <a:avLst/>
            </a:prstGeom>
            <a:solidFill>
              <a:schemeClr val="bg1"/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4088937" y="533129"/>
              <a:ext cx="393615" cy="465754"/>
            </a:xfrm>
            <a:prstGeom prst="chevron">
              <a:avLst/>
            </a:prstGeom>
            <a:solidFill>
              <a:schemeClr val="bg1"/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3641297" y="533129"/>
              <a:ext cx="393615" cy="465754"/>
            </a:xfrm>
            <a:prstGeom prst="chevron">
              <a:avLst/>
            </a:prstGeom>
            <a:solidFill>
              <a:schemeClr val="bg1"/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9" name="标题 1"/>
          <p:cNvSpPr txBox="1"/>
          <p:nvPr/>
        </p:nvSpPr>
        <p:spPr>
          <a:xfrm>
            <a:off x="5590147" y="2617264"/>
            <a:ext cx="779045" cy="779045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631877" y="2744631"/>
            <a:ext cx="6985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826768" y="3824591"/>
            <a:ext cx="2328871" cy="5992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9525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数据提取与处理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532017" y="2617264"/>
            <a:ext cx="779045" cy="779045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573747" y="2744631"/>
            <a:ext cx="6985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03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768638" y="3824591"/>
            <a:ext cx="2328871" cy="5992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9525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结果分析与展示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697957" y="4654269"/>
            <a:ext cx="779045" cy="779045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739687" y="4781636"/>
            <a:ext cx="6985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04</a:t>
            </a:r>
            <a:endParaRPr kumimoji="1" lang="zh-CN" altLang="en-US" dirty="0"/>
          </a:p>
        </p:txBody>
      </p:sp>
      <p:sp>
        <p:nvSpPr>
          <p:cNvPr id="27" name="标题 1"/>
          <p:cNvSpPr txBox="1"/>
          <p:nvPr/>
        </p:nvSpPr>
        <p:spPr>
          <a:xfrm>
            <a:off x="2934578" y="5861596"/>
            <a:ext cx="2328871" cy="5992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9525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项目展示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7639827" y="4592395"/>
            <a:ext cx="779045" cy="779045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681557" y="4719762"/>
            <a:ext cx="6985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05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6876448" y="5799722"/>
            <a:ext cx="2328871" cy="5992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9525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项目运行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89250" y="1130300"/>
            <a:ext cx="7924800" cy="238225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65250" y="1130300"/>
            <a:ext cx="2526631" cy="2382252"/>
          </a:xfrm>
          <a:prstGeom prst="rightArrowCallout">
            <a:avLst>
              <a:gd name="adj1" fmla="val 33080"/>
              <a:gd name="adj2" fmla="val 32744"/>
              <a:gd name="adj3" fmla="val 32407"/>
              <a:gd name="adj4" fmla="val 64342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188553" y="2150215"/>
            <a:ext cx="391130" cy="34242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40949" y="1266657"/>
            <a:ext cx="441158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940949" y="3298391"/>
            <a:ext cx="441158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021884" y="1934295"/>
            <a:ext cx="4674608" cy="14178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下载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/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clone项目文件，通过index.html打开首页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点击首页按钮跳转到全球或中国开源项目详细分析页面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021883" y="1525905"/>
            <a:ext cx="4674607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767F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项目启动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889250" y="3853448"/>
            <a:ext cx="7924800" cy="238225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365250" y="3853448"/>
            <a:ext cx="2526631" cy="2382252"/>
          </a:xfrm>
          <a:prstGeom prst="rightArrowCallout">
            <a:avLst>
              <a:gd name="adj1" fmla="val 33080"/>
              <a:gd name="adj2" fmla="val 32744"/>
              <a:gd name="adj3" fmla="val 32407"/>
              <a:gd name="adj4" fmla="val 64342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430227" y="4657443"/>
            <a:ext cx="1411805" cy="8310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587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3767F4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188553" y="4849009"/>
            <a:ext cx="391130" cy="39113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940949" y="3989805"/>
            <a:ext cx="441158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940949" y="6021539"/>
            <a:ext cx="441158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021884" y="4657443"/>
            <a:ext cx="6157286" cy="14178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点击全球或中国开源项目详细分析页面的“网络协作图”旁边的“详情”二字
跳转到仓库社区网络协作图页面，进行平台、时间和仓库名的查询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4021883" y="4249053"/>
            <a:ext cx="4674607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767F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页面跳转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430227" y="1812643"/>
            <a:ext cx="1411805" cy="8310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587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3767F4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操作流程</a:t>
            </a:r>
            <a:endParaRPr kumimoji="1"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910E6A75-8A7E-498D-9475-F2E60F93A487}"/>
              </a:ext>
            </a:extLst>
          </p:cNvPr>
          <p:cNvSpPr txBox="1"/>
          <p:nvPr/>
        </p:nvSpPr>
        <p:spPr>
          <a:xfrm>
            <a:off x="6359186" y="6306570"/>
            <a:ext cx="5947848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3767F4">
                    <a:alpha val="100000"/>
                  </a:srgbClr>
                </a:solidFill>
                <a:latin typeface="Source Han Sans CN Bold"/>
                <a:ea typeface="Source Han Sans CN Bold"/>
                <a:hlinkClick r:id="rId2"/>
              </a:rPr>
              <a:t>Open-Rank</a:t>
            </a:r>
            <a:r>
              <a:rPr kumimoji="1" lang="zh-CN" altLang="en-US" sz="1600" dirty="0">
                <a:ln w="12700">
                  <a:noFill/>
                </a:ln>
                <a:solidFill>
                  <a:srgbClr val="3767F4">
                    <a:alpha val="100000"/>
                  </a:srgbClr>
                </a:solidFill>
                <a:latin typeface="Source Han Sans CN Bold"/>
                <a:ea typeface="Source Han Sans CN Bold"/>
                <a:hlinkClick r:id="rId2"/>
              </a:rPr>
              <a:t>：开源项目技术趋势与影响力分析  详细文档说明</a:t>
            </a:r>
            <a:endParaRPr kumimoji="1" lang="zh-CN" altLang="en-US" sz="1600" dirty="0">
              <a:ln w="12700">
                <a:noFill/>
              </a:ln>
              <a:solidFill>
                <a:srgbClr val="3767F4">
                  <a:alpha val="100000"/>
                </a:srgbClr>
              </a:solidFill>
              <a:latin typeface="Source Han Sans CN Bold"/>
              <a:ea typeface="Source Han Sans CN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46000"/>
                </a:schemeClr>
              </a:gs>
              <a:gs pos="46000">
                <a:schemeClr val="tx1">
                  <a:alpha val="86000"/>
                </a:schemeClr>
              </a:gs>
              <a:gs pos="100000">
                <a:schemeClr val="tx2">
                  <a:alpha val="68000"/>
                </a:schemeClr>
              </a:gs>
            </a:gsLst>
            <a:lin ang="189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484138" y="509286"/>
            <a:ext cx="2453833" cy="5185458"/>
          </a:xfrm>
          <a:custGeom>
            <a:avLst/>
            <a:gdLst>
              <a:gd name="connsiteX0" fmla="*/ 0 w 2453833"/>
              <a:gd name="connsiteY0" fmla="*/ 555585 h 5185458"/>
              <a:gd name="connsiteX1" fmla="*/ 1481559 w 2453833"/>
              <a:gd name="connsiteY1" fmla="*/ 5185458 h 5185458"/>
              <a:gd name="connsiteX2" fmla="*/ 2453833 w 2453833"/>
              <a:gd name="connsiteY2" fmla="*/ 4572000 h 5185458"/>
              <a:gd name="connsiteX3" fmla="*/ 1770926 w 2453833"/>
              <a:gd name="connsiteY3" fmla="*/ 0 h 5185458"/>
            </a:gdLst>
            <a:ahLst/>
            <a:cxnLst/>
            <a:rect l="l" t="t" r="r" b="b"/>
            <a:pathLst>
              <a:path w="2453833" h="5185458">
                <a:moveTo>
                  <a:pt x="0" y="555585"/>
                </a:moveTo>
                <a:lnTo>
                  <a:pt x="1481559" y="5185458"/>
                </a:lnTo>
                <a:lnTo>
                  <a:pt x="2453833" y="4572000"/>
                </a:lnTo>
                <a:lnTo>
                  <a:pt x="1770926" y="0"/>
                </a:lnTo>
              </a:path>
            </a:pathLst>
          </a:custGeom>
          <a:gradFill>
            <a:gsLst>
              <a:gs pos="1000">
                <a:schemeClr val="accent2">
                  <a:alpha val="25000"/>
                </a:schemeClr>
              </a:gs>
              <a:gs pos="87000">
                <a:schemeClr val="accent2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885184" y="600919"/>
            <a:ext cx="4145280" cy="4145280"/>
          </a:xfrm>
          <a:prstGeom prst="ellipse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67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9105418" y="509286"/>
            <a:ext cx="2453833" cy="5185458"/>
          </a:xfrm>
          <a:custGeom>
            <a:avLst/>
            <a:gdLst>
              <a:gd name="connsiteX0" fmla="*/ 0 w 2453833"/>
              <a:gd name="connsiteY0" fmla="*/ 555585 h 5185458"/>
              <a:gd name="connsiteX1" fmla="*/ 1481559 w 2453833"/>
              <a:gd name="connsiteY1" fmla="*/ 5185458 h 5185458"/>
              <a:gd name="connsiteX2" fmla="*/ 2453833 w 2453833"/>
              <a:gd name="connsiteY2" fmla="*/ 4572000 h 5185458"/>
              <a:gd name="connsiteX3" fmla="*/ 1770926 w 2453833"/>
              <a:gd name="connsiteY3" fmla="*/ 0 h 5185458"/>
            </a:gdLst>
            <a:ahLst/>
            <a:cxnLst/>
            <a:rect l="l" t="t" r="r" b="b"/>
            <a:pathLst>
              <a:path w="2453833" h="5185458">
                <a:moveTo>
                  <a:pt x="0" y="555585"/>
                </a:moveTo>
                <a:lnTo>
                  <a:pt x="1481559" y="5185458"/>
                </a:lnTo>
                <a:lnTo>
                  <a:pt x="2453833" y="4572000"/>
                </a:lnTo>
                <a:lnTo>
                  <a:pt x="1770926" y="0"/>
                </a:lnTo>
              </a:path>
            </a:pathLst>
          </a:custGeom>
          <a:gradFill>
            <a:gsLst>
              <a:gs pos="1000">
                <a:schemeClr val="accent2">
                  <a:alpha val="25000"/>
                </a:schemeClr>
              </a:gs>
              <a:gs pos="87000">
                <a:schemeClr val="accent2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7392861" y="1108596"/>
            <a:ext cx="3129925" cy="31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7553225" y="1271769"/>
            <a:ext cx="2809198" cy="2809198"/>
          </a:xfrm>
          <a:prstGeom prst="ellipse">
            <a:avLst/>
          </a:prstGeom>
          <a:gradFill>
            <a:gsLst>
              <a:gs pos="11000">
                <a:schemeClr val="bg1">
                  <a:alpha val="60000"/>
                </a:schemeClr>
              </a:gs>
              <a:gs pos="65000">
                <a:schemeClr val="bg2">
                  <a:alpha val="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553225" y="1268960"/>
            <a:ext cx="2809198" cy="2809198"/>
          </a:xfrm>
          <a:prstGeom prst="ellipse">
            <a:avLst/>
          </a:prstGeom>
          <a:noFill/>
          <a:ln w="9525" cap="sq">
            <a:gradFill>
              <a:gsLst>
                <a:gs pos="1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868861" flipH="1">
            <a:off x="6385248" y="993050"/>
            <a:ext cx="4404412" cy="2499034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bg1"/>
                </a:gs>
                <a:gs pos="74000">
                  <a:schemeClr val="bg1"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0691144">
            <a:off x="6525451" y="837623"/>
            <a:ext cx="4404412" cy="2454014"/>
          </a:xfrm>
          <a:prstGeom prst="ellipse">
            <a:avLst/>
          </a:prstGeom>
          <a:noFill/>
          <a:ln w="12700" cap="sq">
            <a:gradFill>
              <a:gsLst>
                <a:gs pos="18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alphaModFix/>
          </a:blip>
          <a:srcRect r="30179"/>
          <a:stretch>
            <a:fillRect/>
          </a:stretch>
        </p:blipFill>
        <p:spPr>
          <a:xfrm flipH="1">
            <a:off x="6774479" y="3771270"/>
            <a:ext cx="3845508" cy="3086730"/>
          </a:xfrm>
          <a:custGeom>
            <a:avLst/>
            <a:gdLst>
              <a:gd name="connsiteX0" fmla="*/ 4813300 w 4813300"/>
              <a:gd name="connsiteY0" fmla="*/ 0 h 3863563"/>
              <a:gd name="connsiteX1" fmla="*/ 0 w 4813300"/>
              <a:gd name="connsiteY1" fmla="*/ 0 h 3863563"/>
              <a:gd name="connsiteX2" fmla="*/ 0 w 4813300"/>
              <a:gd name="connsiteY2" fmla="*/ 3863563 h 3863563"/>
              <a:gd name="connsiteX3" fmla="*/ 4813300 w 4813300"/>
              <a:gd name="connsiteY3" fmla="*/ 3863563 h 3863563"/>
            </a:gdLst>
            <a:ahLst/>
            <a:cxnLst/>
            <a:rect l="l" t="t" r="r" b="b"/>
            <a:pathLst>
              <a:path w="4813300" h="3863563">
                <a:moveTo>
                  <a:pt x="4813300" y="0"/>
                </a:moveTo>
                <a:lnTo>
                  <a:pt x="0" y="0"/>
                </a:lnTo>
                <a:lnTo>
                  <a:pt x="0" y="3863563"/>
                </a:lnTo>
                <a:lnTo>
                  <a:pt x="4813300" y="386356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5901265" y="73178"/>
            <a:ext cx="5972537" cy="5254906"/>
          </a:xfrm>
          <a:custGeom>
            <a:avLst/>
            <a:gdLst>
              <a:gd name="connsiteX0" fmla="*/ 1898249 w 5972537"/>
              <a:gd name="connsiteY0" fmla="*/ 5254906 h 5254906"/>
              <a:gd name="connsiteX1" fmla="*/ 0 w 5972537"/>
              <a:gd name="connsiteY1" fmla="*/ 57873 h 5254906"/>
              <a:gd name="connsiteX2" fmla="*/ 5972537 w 5972537"/>
              <a:gd name="connsiteY2" fmla="*/ 0 h 5254906"/>
              <a:gd name="connsiteX3" fmla="*/ 4502552 w 5972537"/>
              <a:gd name="connsiteY3" fmla="*/ 5150734 h 5254906"/>
              <a:gd name="connsiteX4" fmla="*/ 1898249 w 5972537"/>
              <a:gd name="connsiteY4" fmla="*/ 5254906 h 5254906"/>
            </a:gdLst>
            <a:ahLst/>
            <a:cxnLst/>
            <a:rect l="l" t="t" r="r" b="b"/>
            <a:pathLst>
              <a:path w="5972537" h="5254906">
                <a:moveTo>
                  <a:pt x="1898249" y="5254906"/>
                </a:moveTo>
                <a:lnTo>
                  <a:pt x="0" y="57873"/>
                </a:lnTo>
                <a:lnTo>
                  <a:pt x="5972537" y="0"/>
                </a:lnTo>
                <a:lnTo>
                  <a:pt x="4502552" y="5150734"/>
                </a:lnTo>
                <a:lnTo>
                  <a:pt x="1898249" y="52549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42650">
                <a:schemeClr val="accent1">
                  <a:alpha val="29000"/>
                </a:schemeClr>
              </a:gs>
              <a:gs pos="87000">
                <a:schemeClr val="accent1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51292" y="3311652"/>
            <a:ext cx="1851660" cy="1409824"/>
          </a:xfrm>
          <a:custGeom>
            <a:avLst/>
            <a:gdLst>
              <a:gd name="connsiteX0" fmla="*/ 1851660 w 1851660"/>
              <a:gd name="connsiteY0" fmla="*/ 0 h 3243865"/>
              <a:gd name="connsiteX1" fmla="*/ 1259896 w 1851660"/>
              <a:gd name="connsiteY1" fmla="*/ 3042272 h 3243865"/>
              <a:gd name="connsiteX2" fmla="*/ 1264920 w 1851660"/>
              <a:gd name="connsiteY2" fmla="*/ 3068320 h 3243865"/>
              <a:gd name="connsiteX3" fmla="*/ 929640 w 1851660"/>
              <a:gd name="connsiteY3" fmla="*/ 3243580 h 3243865"/>
              <a:gd name="connsiteX4" fmla="*/ 603885 w 1851660"/>
              <a:gd name="connsiteY4" fmla="*/ 3033255 h 3243865"/>
              <a:gd name="connsiteX5" fmla="*/ 601172 w 1851660"/>
              <a:gd name="connsiteY5" fmla="*/ 3032999 h 3243865"/>
              <a:gd name="connsiteX6" fmla="*/ 0 w 1851660"/>
              <a:gd name="connsiteY6" fmla="*/ 38100 h 3243865"/>
              <a:gd name="connsiteX7" fmla="*/ 1851660 w 1851660"/>
              <a:gd name="connsiteY7" fmla="*/ 0 h 3243865"/>
            </a:gdLst>
            <a:ahLst/>
            <a:cxnLst/>
            <a:rect l="l" t="t" r="r" b="b"/>
            <a:pathLst>
              <a:path w="1851660" h="3243865">
                <a:moveTo>
                  <a:pt x="1851660" y="0"/>
                </a:moveTo>
                <a:lnTo>
                  <a:pt x="1259896" y="3042272"/>
                </a:lnTo>
                <a:lnTo>
                  <a:pt x="1264920" y="3068320"/>
                </a:lnTo>
                <a:cubicBezTo>
                  <a:pt x="1264920" y="3165113"/>
                  <a:pt x="1039812" y="3249424"/>
                  <a:pt x="929640" y="3243580"/>
                </a:cubicBezTo>
                <a:cubicBezTo>
                  <a:pt x="819468" y="3237736"/>
                  <a:pt x="603885" y="3130048"/>
                  <a:pt x="603885" y="3033255"/>
                </a:cubicBezTo>
                <a:cubicBezTo>
                  <a:pt x="603885" y="3021156"/>
                  <a:pt x="596706" y="3044408"/>
                  <a:pt x="601172" y="3032999"/>
                </a:cubicBezTo>
                <a:lnTo>
                  <a:pt x="0" y="38100"/>
                </a:lnTo>
                <a:lnTo>
                  <a:pt x="1851660" y="0"/>
                </a:lnTo>
                <a:close/>
              </a:path>
            </a:pathLst>
          </a:custGeom>
          <a:gradFill>
            <a:gsLst>
              <a:gs pos="1000">
                <a:schemeClr val="accent2">
                  <a:alpha val="65000"/>
                </a:schemeClr>
              </a:gs>
              <a:gs pos="87000">
                <a:schemeClr val="accent2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23145" y="1806937"/>
            <a:ext cx="4714240" cy="518160"/>
          </a:xfrm>
          <a:prstGeom prst="parallelogram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2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76815" y="1674857"/>
            <a:ext cx="4245610" cy="518160"/>
          </a:xfrm>
          <a:prstGeom prst="parallelogram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617752" y="1710291"/>
            <a:ext cx="225806" cy="180645"/>
          </a:xfrm>
          <a:custGeom>
            <a:avLst/>
            <a:gdLst>
              <a:gd name="connsiteX0" fmla="*/ 0 w 225806"/>
              <a:gd name="connsiteY0" fmla="*/ 0 h 180645"/>
              <a:gd name="connsiteX1" fmla="*/ 225806 w 225806"/>
              <a:gd name="connsiteY1" fmla="*/ 0 h 180645"/>
              <a:gd name="connsiteX2" fmla="*/ 180645 w 225806"/>
              <a:gd name="connsiteY2" fmla="*/ 180645 h 180645"/>
              <a:gd name="connsiteX3" fmla="*/ 0 w 225806"/>
              <a:gd name="connsiteY3" fmla="*/ 0 h 180645"/>
            </a:gdLst>
            <a:ahLst/>
            <a:cxnLst/>
            <a:rect l="l" t="t" r="r" b="b"/>
            <a:pathLst>
              <a:path w="225806" h="180645">
                <a:moveTo>
                  <a:pt x="0" y="0"/>
                </a:moveTo>
                <a:lnTo>
                  <a:pt x="225806" y="0"/>
                </a:lnTo>
                <a:lnTo>
                  <a:pt x="180645" y="1806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 flipV="1">
            <a:off x="753778" y="1957942"/>
            <a:ext cx="225806" cy="180645"/>
          </a:xfrm>
          <a:custGeom>
            <a:avLst/>
            <a:gdLst>
              <a:gd name="connsiteX0" fmla="*/ 0 w 225806"/>
              <a:gd name="connsiteY0" fmla="*/ 0 h 180645"/>
              <a:gd name="connsiteX1" fmla="*/ 225806 w 225806"/>
              <a:gd name="connsiteY1" fmla="*/ 0 h 180645"/>
              <a:gd name="connsiteX2" fmla="*/ 180645 w 225806"/>
              <a:gd name="connsiteY2" fmla="*/ 180645 h 180645"/>
              <a:gd name="connsiteX3" fmla="*/ 0 w 225806"/>
              <a:gd name="connsiteY3" fmla="*/ 0 h 180645"/>
            </a:gdLst>
            <a:ahLst/>
            <a:cxnLst/>
            <a:rect l="l" t="t" r="r" b="b"/>
            <a:pathLst>
              <a:path w="225806" h="180645">
                <a:moveTo>
                  <a:pt x="0" y="0"/>
                </a:moveTo>
                <a:lnTo>
                  <a:pt x="225806" y="0"/>
                </a:lnTo>
                <a:lnTo>
                  <a:pt x="180645" y="1806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257551" flipV="1">
            <a:off x="819800" y="1860511"/>
            <a:ext cx="291780" cy="254908"/>
          </a:xfrm>
          <a:prstGeom prst="diagStripe">
            <a:avLst>
              <a:gd name="adj" fmla="val 68519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257551" flipH="1">
            <a:off x="4481843" y="1734780"/>
            <a:ext cx="291780" cy="254908"/>
          </a:xfrm>
          <a:prstGeom prst="diagStripe">
            <a:avLst>
              <a:gd name="adj" fmla="val 68519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306900" y="1773867"/>
            <a:ext cx="3120352" cy="3064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------- 2025 ------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>
            <a:off x="660400" y="4941969"/>
            <a:ext cx="443230" cy="411480"/>
          </a:xfrm>
          <a:custGeom>
            <a:avLst/>
            <a:gdLst>
              <a:gd name="connsiteX0" fmla="*/ 367030 w 443230"/>
              <a:gd name="connsiteY0" fmla="*/ 0 h 411480"/>
              <a:gd name="connsiteX1" fmla="*/ 443230 w 443230"/>
              <a:gd name="connsiteY1" fmla="*/ 0 h 411480"/>
              <a:gd name="connsiteX2" fmla="*/ 340360 w 443230"/>
              <a:gd name="connsiteY2" fmla="*/ 411480 h 411480"/>
              <a:gd name="connsiteX3" fmla="*/ 264160 w 443230"/>
              <a:gd name="connsiteY3" fmla="*/ 411480 h 411480"/>
              <a:gd name="connsiteX4" fmla="*/ 234950 w 443230"/>
              <a:gd name="connsiteY4" fmla="*/ 0 h 411480"/>
              <a:gd name="connsiteX5" fmla="*/ 311150 w 443230"/>
              <a:gd name="connsiteY5" fmla="*/ 0 h 411480"/>
              <a:gd name="connsiteX6" fmla="*/ 208280 w 443230"/>
              <a:gd name="connsiteY6" fmla="*/ 411480 h 411480"/>
              <a:gd name="connsiteX7" fmla="*/ 132080 w 443230"/>
              <a:gd name="connsiteY7" fmla="*/ 411480 h 411480"/>
              <a:gd name="connsiteX8" fmla="*/ 102870 w 443230"/>
              <a:gd name="connsiteY8" fmla="*/ 0 h 411480"/>
              <a:gd name="connsiteX9" fmla="*/ 179070 w 443230"/>
              <a:gd name="connsiteY9" fmla="*/ 0 h 411480"/>
              <a:gd name="connsiteX10" fmla="*/ 76200 w 443230"/>
              <a:gd name="connsiteY10" fmla="*/ 411480 h 411480"/>
              <a:gd name="connsiteX11" fmla="*/ 0 w 443230"/>
              <a:gd name="connsiteY11" fmla="*/ 411480 h 411480"/>
            </a:gdLst>
            <a:ahLst/>
            <a:cxnLst/>
            <a:rect l="l" t="t" r="r" b="b"/>
            <a:pathLst>
              <a:path w="443230" h="411480">
                <a:moveTo>
                  <a:pt x="367030" y="0"/>
                </a:moveTo>
                <a:lnTo>
                  <a:pt x="443230" y="0"/>
                </a:lnTo>
                <a:lnTo>
                  <a:pt x="340360" y="411480"/>
                </a:lnTo>
                <a:lnTo>
                  <a:pt x="264160" y="411480"/>
                </a:lnTo>
                <a:close/>
                <a:moveTo>
                  <a:pt x="234950" y="0"/>
                </a:moveTo>
                <a:lnTo>
                  <a:pt x="311150" y="0"/>
                </a:lnTo>
                <a:lnTo>
                  <a:pt x="208280" y="411480"/>
                </a:lnTo>
                <a:lnTo>
                  <a:pt x="132080" y="411480"/>
                </a:lnTo>
                <a:close/>
                <a:moveTo>
                  <a:pt x="102870" y="0"/>
                </a:moveTo>
                <a:lnTo>
                  <a:pt x="179070" y="0"/>
                </a:lnTo>
                <a:lnTo>
                  <a:pt x="76200" y="411480"/>
                </a:lnTo>
                <a:lnTo>
                  <a:pt x="0" y="41148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1282844" y="4824928"/>
            <a:ext cx="1267396" cy="513080"/>
          </a:xfrm>
          <a:custGeom>
            <a:avLst/>
            <a:gdLst>
              <a:gd name="connsiteX0" fmla="*/ 77831 w 1267396"/>
              <a:gd name="connsiteY0" fmla="*/ 0 h 513080"/>
              <a:gd name="connsiteX1" fmla="*/ 1033878 w 1267396"/>
              <a:gd name="connsiteY1" fmla="*/ 0 h 513080"/>
              <a:gd name="connsiteX2" fmla="*/ 1267396 w 1267396"/>
              <a:gd name="connsiteY2" fmla="*/ 233518 h 513080"/>
              <a:gd name="connsiteX3" fmla="*/ 1267396 w 1267396"/>
              <a:gd name="connsiteY3" fmla="*/ 513080 h 513080"/>
              <a:gd name="connsiteX4" fmla="*/ 1211516 w 1267396"/>
              <a:gd name="connsiteY4" fmla="*/ 513080 h 513080"/>
              <a:gd name="connsiteX5" fmla="*/ 1211516 w 1267396"/>
              <a:gd name="connsiteY5" fmla="*/ 291254 h 513080"/>
              <a:gd name="connsiteX6" fmla="*/ 971062 w 1267396"/>
              <a:gd name="connsiteY6" fmla="*/ 50800 h 513080"/>
              <a:gd name="connsiteX7" fmla="*/ 292033 w 1267396"/>
              <a:gd name="connsiteY7" fmla="*/ 50800 h 513080"/>
              <a:gd name="connsiteX8" fmla="*/ 0 w 1267396"/>
              <a:gd name="connsiteY8" fmla="*/ 50800 h 513080"/>
              <a:gd name="connsiteX9" fmla="*/ 17363 w 1267396"/>
              <a:gd name="connsiteY9" fmla="*/ 25047 h 513080"/>
              <a:gd name="connsiteX10" fmla="*/ 77831 w 1267396"/>
              <a:gd name="connsiteY10" fmla="*/ 0 h 513080"/>
            </a:gdLst>
            <a:ahLst/>
            <a:cxnLst/>
            <a:rect l="l" t="t" r="r" b="b"/>
            <a:pathLst>
              <a:path w="1267396" h="513080">
                <a:moveTo>
                  <a:pt x="77831" y="0"/>
                </a:moveTo>
                <a:lnTo>
                  <a:pt x="1033878" y="0"/>
                </a:lnTo>
                <a:lnTo>
                  <a:pt x="1267396" y="233518"/>
                </a:lnTo>
                <a:lnTo>
                  <a:pt x="1267396" y="513080"/>
                </a:lnTo>
                <a:lnTo>
                  <a:pt x="1211516" y="513080"/>
                </a:lnTo>
                <a:lnTo>
                  <a:pt x="1211516" y="291254"/>
                </a:lnTo>
                <a:lnTo>
                  <a:pt x="971062" y="50800"/>
                </a:lnTo>
                <a:lnTo>
                  <a:pt x="292033" y="50800"/>
                </a:lnTo>
                <a:lnTo>
                  <a:pt x="0" y="50800"/>
                </a:lnTo>
                <a:lnTo>
                  <a:pt x="17363" y="25047"/>
                </a:lnTo>
                <a:cubicBezTo>
                  <a:pt x="32838" y="9572"/>
                  <a:pt x="54217" y="0"/>
                  <a:pt x="7783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3679270" y="4873188"/>
            <a:ext cx="1282731" cy="528320"/>
          </a:xfrm>
          <a:custGeom>
            <a:avLst/>
            <a:gdLst>
              <a:gd name="connsiteX0" fmla="*/ 88055 w 1945640"/>
              <a:gd name="connsiteY0" fmla="*/ 0 h 528320"/>
              <a:gd name="connsiteX1" fmla="*/ 141846 w 1945640"/>
              <a:gd name="connsiteY1" fmla="*/ 0 h 528320"/>
              <a:gd name="connsiteX2" fmla="*/ 588886 w 1945640"/>
              <a:gd name="connsiteY2" fmla="*/ 447040 h 528320"/>
              <a:gd name="connsiteX3" fmla="*/ 1864360 w 1945640"/>
              <a:gd name="connsiteY3" fmla="*/ 447040 h 528320"/>
              <a:gd name="connsiteX4" fmla="*/ 1945640 w 1945640"/>
              <a:gd name="connsiteY4" fmla="*/ 528320 h 528320"/>
              <a:gd name="connsiteX5" fmla="*/ 670166 w 1945640"/>
              <a:gd name="connsiteY5" fmla="*/ 528320 h 528320"/>
              <a:gd name="connsiteX6" fmla="*/ 0 w 1945640"/>
              <a:gd name="connsiteY6" fmla="*/ 528320 h 528320"/>
              <a:gd name="connsiteX7" fmla="*/ 0 w 1945640"/>
              <a:gd name="connsiteY7" fmla="*/ 88055 h 528320"/>
              <a:gd name="connsiteX8" fmla="*/ 88055 w 1945640"/>
              <a:gd name="connsiteY8" fmla="*/ 0 h 528320"/>
            </a:gdLst>
            <a:ahLst/>
            <a:cxnLst/>
            <a:rect l="l" t="t" r="r" b="b"/>
            <a:pathLst>
              <a:path w="1945640" h="528320">
                <a:moveTo>
                  <a:pt x="88055" y="0"/>
                </a:moveTo>
                <a:lnTo>
                  <a:pt x="141846" y="0"/>
                </a:lnTo>
                <a:lnTo>
                  <a:pt x="588886" y="447040"/>
                </a:lnTo>
                <a:lnTo>
                  <a:pt x="1864360" y="447040"/>
                </a:lnTo>
                <a:lnTo>
                  <a:pt x="1945640" y="528320"/>
                </a:lnTo>
                <a:lnTo>
                  <a:pt x="670166" y="528320"/>
                </a:lnTo>
                <a:lnTo>
                  <a:pt x="0" y="528320"/>
                </a:lnTo>
                <a:lnTo>
                  <a:pt x="0" y="88055"/>
                </a:lnTo>
                <a:cubicBezTo>
                  <a:pt x="0" y="39424"/>
                  <a:pt x="39424" y="0"/>
                  <a:pt x="88055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1342076" y="4880808"/>
            <a:ext cx="3565204" cy="528320"/>
          </a:xfrm>
          <a:custGeom>
            <a:avLst/>
            <a:gdLst>
              <a:gd name="connsiteX0" fmla="*/ 3893790 w 4134244"/>
              <a:gd name="connsiteY0" fmla="*/ 0 h 528320"/>
              <a:gd name="connsiteX1" fmla="*/ 3214761 w 4134244"/>
              <a:gd name="connsiteY1" fmla="*/ 0 h 528320"/>
              <a:gd name="connsiteX2" fmla="*/ 3021300 w 4134244"/>
              <a:gd name="connsiteY2" fmla="*/ 0 h 528320"/>
              <a:gd name="connsiteX3" fmla="*/ 2342271 w 4134244"/>
              <a:gd name="connsiteY3" fmla="*/ 0 h 528320"/>
              <a:gd name="connsiteX4" fmla="*/ 872490 w 4134244"/>
              <a:gd name="connsiteY4" fmla="*/ 0 h 528320"/>
              <a:gd name="connsiteX5" fmla="*/ 0 w 4134244"/>
              <a:gd name="connsiteY5" fmla="*/ 0 h 528320"/>
              <a:gd name="connsiteX6" fmla="*/ 447040 w 4134244"/>
              <a:gd name="connsiteY6" fmla="*/ 447040 h 528320"/>
              <a:gd name="connsiteX7" fmla="*/ 1319530 w 4134244"/>
              <a:gd name="connsiteY7" fmla="*/ 447040 h 528320"/>
              <a:gd name="connsiteX8" fmla="*/ 1722514 w 4134244"/>
              <a:gd name="connsiteY8" fmla="*/ 447040 h 528320"/>
              <a:gd name="connsiteX9" fmla="*/ 1803794 w 4134244"/>
              <a:gd name="connsiteY9" fmla="*/ 528320 h 528320"/>
              <a:gd name="connsiteX10" fmla="*/ 2287359 w 4134244"/>
              <a:gd name="connsiteY10" fmla="*/ 528320 h 528320"/>
              <a:gd name="connsiteX11" fmla="*/ 2676284 w 4134244"/>
              <a:gd name="connsiteY11" fmla="*/ 528320 h 528320"/>
              <a:gd name="connsiteX12" fmla="*/ 3159849 w 4134244"/>
              <a:gd name="connsiteY12" fmla="*/ 528320 h 528320"/>
              <a:gd name="connsiteX13" fmla="*/ 3261754 w 4134244"/>
              <a:gd name="connsiteY13" fmla="*/ 528320 h 528320"/>
              <a:gd name="connsiteX14" fmla="*/ 4134244 w 4134244"/>
              <a:gd name="connsiteY14" fmla="*/ 528320 h 528320"/>
              <a:gd name="connsiteX15" fmla="*/ 4134244 w 4134244"/>
              <a:gd name="connsiteY15" fmla="*/ 240454 h 528320"/>
            </a:gdLst>
            <a:ahLst/>
            <a:cxnLst/>
            <a:rect l="l" t="t" r="r" b="b"/>
            <a:pathLst>
              <a:path w="4134244" h="528320">
                <a:moveTo>
                  <a:pt x="3893790" y="0"/>
                </a:moveTo>
                <a:lnTo>
                  <a:pt x="3214761" y="0"/>
                </a:lnTo>
                <a:lnTo>
                  <a:pt x="3021300" y="0"/>
                </a:lnTo>
                <a:lnTo>
                  <a:pt x="2342271" y="0"/>
                </a:lnTo>
                <a:lnTo>
                  <a:pt x="872490" y="0"/>
                </a:lnTo>
                <a:lnTo>
                  <a:pt x="0" y="0"/>
                </a:lnTo>
                <a:lnTo>
                  <a:pt x="447040" y="447040"/>
                </a:lnTo>
                <a:lnTo>
                  <a:pt x="1319530" y="447040"/>
                </a:lnTo>
                <a:lnTo>
                  <a:pt x="1722514" y="447040"/>
                </a:lnTo>
                <a:lnTo>
                  <a:pt x="1803794" y="528320"/>
                </a:lnTo>
                <a:lnTo>
                  <a:pt x="2287359" y="528320"/>
                </a:lnTo>
                <a:lnTo>
                  <a:pt x="2676284" y="528320"/>
                </a:lnTo>
                <a:lnTo>
                  <a:pt x="3159849" y="528320"/>
                </a:lnTo>
                <a:lnTo>
                  <a:pt x="3261754" y="528320"/>
                </a:lnTo>
                <a:lnTo>
                  <a:pt x="4134244" y="528320"/>
                </a:lnTo>
                <a:lnTo>
                  <a:pt x="4134244" y="240454"/>
                </a:lnTo>
                <a:close/>
              </a:path>
            </a:pathLst>
          </a:custGeom>
          <a:noFill/>
          <a:ln w="19050" cap="sq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931638" y="4949360"/>
            <a:ext cx="2543034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队名：做完开派对</a:t>
            </a:r>
            <a:endParaRPr kumimoji="1" lang="zh-CN" altLang="en-US" dirty="0"/>
          </a:p>
        </p:txBody>
      </p:sp>
      <p:sp>
        <p:nvSpPr>
          <p:cNvPr id="36" name="标题 1"/>
          <p:cNvSpPr txBox="1"/>
          <p:nvPr/>
        </p:nvSpPr>
        <p:spPr>
          <a:xfrm>
            <a:off x="3105750" y="2528244"/>
            <a:ext cx="1801530" cy="1801512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643680" y="2476101"/>
            <a:ext cx="5602012" cy="21320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7535656" y="1150639"/>
            <a:ext cx="195959" cy="195959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10739642" y="1731095"/>
            <a:ext cx="213352" cy="213350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9344360" y="2589347"/>
            <a:ext cx="753162" cy="753160"/>
          </a:xfrm>
          <a:prstGeom prst="ellipse">
            <a:avLst/>
          </a:prstGeom>
          <a:gradFill>
            <a:gsLst>
              <a:gs pos="11000">
                <a:schemeClr val="bg1">
                  <a:alpha val="60000"/>
                </a:schemeClr>
              </a:gs>
              <a:gs pos="65000">
                <a:schemeClr val="bg2">
                  <a:alpha val="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9439863" y="2678754"/>
            <a:ext cx="586540" cy="586538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6560263" y="4457134"/>
            <a:ext cx="314948" cy="314944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44" name="标题 1"/>
          <p:cNvCxnSpPr/>
          <p:nvPr/>
        </p:nvCxnSpPr>
        <p:spPr>
          <a:xfrm>
            <a:off x="11187430" y="937260"/>
            <a:ext cx="33147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cxnSp>
        <p:nvCxnSpPr>
          <p:cNvPr id="45" name="标题 1"/>
          <p:cNvCxnSpPr/>
          <p:nvPr/>
        </p:nvCxnSpPr>
        <p:spPr>
          <a:xfrm>
            <a:off x="11187430" y="1013460"/>
            <a:ext cx="33147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cxnSp>
        <p:nvCxnSpPr>
          <p:cNvPr id="46" name="标题 1"/>
          <p:cNvCxnSpPr/>
          <p:nvPr/>
        </p:nvCxnSpPr>
        <p:spPr>
          <a:xfrm>
            <a:off x="11187430" y="1089660"/>
            <a:ext cx="33147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47" name="标题 1"/>
          <p:cNvSpPr txBox="1"/>
          <p:nvPr/>
        </p:nvSpPr>
        <p:spPr>
          <a:xfrm>
            <a:off x="10190480" y="4845178"/>
            <a:ext cx="2192020" cy="1758822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3767F4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2025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46000"/>
                </a:schemeClr>
              </a:gs>
              <a:gs pos="46000">
                <a:schemeClr val="tx1">
                  <a:alpha val="86000"/>
                </a:schemeClr>
              </a:gs>
              <a:gs pos="100000">
                <a:schemeClr val="tx2">
                  <a:alpha val="68000"/>
                </a:schemeClr>
              </a:gs>
            </a:gsLst>
            <a:lin ang="189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484138" y="509286"/>
            <a:ext cx="2453833" cy="5185458"/>
          </a:xfrm>
          <a:custGeom>
            <a:avLst/>
            <a:gdLst>
              <a:gd name="connsiteX0" fmla="*/ 0 w 2453833"/>
              <a:gd name="connsiteY0" fmla="*/ 555585 h 5185458"/>
              <a:gd name="connsiteX1" fmla="*/ 1481559 w 2453833"/>
              <a:gd name="connsiteY1" fmla="*/ 5185458 h 5185458"/>
              <a:gd name="connsiteX2" fmla="*/ 2453833 w 2453833"/>
              <a:gd name="connsiteY2" fmla="*/ 4572000 h 5185458"/>
              <a:gd name="connsiteX3" fmla="*/ 1770926 w 2453833"/>
              <a:gd name="connsiteY3" fmla="*/ 0 h 5185458"/>
            </a:gdLst>
            <a:ahLst/>
            <a:cxnLst/>
            <a:rect l="l" t="t" r="r" b="b"/>
            <a:pathLst>
              <a:path w="2453833" h="5185458">
                <a:moveTo>
                  <a:pt x="0" y="555585"/>
                </a:moveTo>
                <a:lnTo>
                  <a:pt x="1481559" y="5185458"/>
                </a:lnTo>
                <a:lnTo>
                  <a:pt x="2453833" y="4572000"/>
                </a:lnTo>
                <a:lnTo>
                  <a:pt x="1770926" y="0"/>
                </a:lnTo>
              </a:path>
            </a:pathLst>
          </a:custGeom>
          <a:gradFill>
            <a:gsLst>
              <a:gs pos="1000">
                <a:schemeClr val="accent2">
                  <a:alpha val="25000"/>
                </a:schemeClr>
              </a:gs>
              <a:gs pos="87000">
                <a:schemeClr val="accent2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85184" y="600919"/>
            <a:ext cx="4145280" cy="4145280"/>
          </a:xfrm>
          <a:prstGeom prst="ellipse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67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9105418" y="509286"/>
            <a:ext cx="2453833" cy="5185458"/>
          </a:xfrm>
          <a:custGeom>
            <a:avLst/>
            <a:gdLst>
              <a:gd name="connsiteX0" fmla="*/ 0 w 2453833"/>
              <a:gd name="connsiteY0" fmla="*/ 555585 h 5185458"/>
              <a:gd name="connsiteX1" fmla="*/ 1481559 w 2453833"/>
              <a:gd name="connsiteY1" fmla="*/ 5185458 h 5185458"/>
              <a:gd name="connsiteX2" fmla="*/ 2453833 w 2453833"/>
              <a:gd name="connsiteY2" fmla="*/ 4572000 h 5185458"/>
              <a:gd name="connsiteX3" fmla="*/ 1770926 w 2453833"/>
              <a:gd name="connsiteY3" fmla="*/ 0 h 5185458"/>
            </a:gdLst>
            <a:ahLst/>
            <a:cxnLst/>
            <a:rect l="l" t="t" r="r" b="b"/>
            <a:pathLst>
              <a:path w="2453833" h="5185458">
                <a:moveTo>
                  <a:pt x="0" y="555585"/>
                </a:moveTo>
                <a:lnTo>
                  <a:pt x="1481559" y="5185458"/>
                </a:lnTo>
                <a:lnTo>
                  <a:pt x="2453833" y="4572000"/>
                </a:lnTo>
                <a:lnTo>
                  <a:pt x="1770926" y="0"/>
                </a:lnTo>
              </a:path>
            </a:pathLst>
          </a:custGeom>
          <a:gradFill>
            <a:gsLst>
              <a:gs pos="1000">
                <a:schemeClr val="accent2">
                  <a:alpha val="25000"/>
                </a:schemeClr>
              </a:gs>
              <a:gs pos="87000">
                <a:schemeClr val="accent2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7392861" y="1108596"/>
            <a:ext cx="3129925" cy="31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7553225" y="1271769"/>
            <a:ext cx="2809198" cy="2809198"/>
          </a:xfrm>
          <a:prstGeom prst="ellipse">
            <a:avLst/>
          </a:prstGeom>
          <a:gradFill>
            <a:gsLst>
              <a:gs pos="11000">
                <a:schemeClr val="bg1">
                  <a:alpha val="60000"/>
                </a:schemeClr>
              </a:gs>
              <a:gs pos="65000">
                <a:schemeClr val="bg2">
                  <a:alpha val="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553225" y="1268960"/>
            <a:ext cx="2809198" cy="2809198"/>
          </a:xfrm>
          <a:prstGeom prst="ellipse">
            <a:avLst/>
          </a:prstGeom>
          <a:noFill/>
          <a:ln w="9525" cap="sq">
            <a:gradFill>
              <a:gsLst>
                <a:gs pos="1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868861" flipH="1">
            <a:off x="6385248" y="993050"/>
            <a:ext cx="4404412" cy="2499034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bg1"/>
                </a:gs>
                <a:gs pos="74000">
                  <a:schemeClr val="bg1"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0691144">
            <a:off x="6525451" y="837623"/>
            <a:ext cx="4404412" cy="2454014"/>
          </a:xfrm>
          <a:prstGeom prst="ellipse">
            <a:avLst/>
          </a:prstGeom>
          <a:noFill/>
          <a:ln w="12700" cap="sq">
            <a:gradFill>
              <a:gsLst>
                <a:gs pos="18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/>
          </a:blip>
          <a:srcRect r="30179"/>
          <a:stretch>
            <a:fillRect/>
          </a:stretch>
        </p:blipFill>
        <p:spPr>
          <a:xfrm flipH="1">
            <a:off x="6774479" y="3771270"/>
            <a:ext cx="3845508" cy="3086730"/>
          </a:xfrm>
          <a:custGeom>
            <a:avLst/>
            <a:gdLst>
              <a:gd name="connsiteX0" fmla="*/ 4813300 w 4813300"/>
              <a:gd name="connsiteY0" fmla="*/ 0 h 3863563"/>
              <a:gd name="connsiteX1" fmla="*/ 0 w 4813300"/>
              <a:gd name="connsiteY1" fmla="*/ 0 h 3863563"/>
              <a:gd name="connsiteX2" fmla="*/ 0 w 4813300"/>
              <a:gd name="connsiteY2" fmla="*/ 3863563 h 3863563"/>
              <a:gd name="connsiteX3" fmla="*/ 4813300 w 4813300"/>
              <a:gd name="connsiteY3" fmla="*/ 3863563 h 3863563"/>
            </a:gdLst>
            <a:ahLst/>
            <a:cxnLst/>
            <a:rect l="l" t="t" r="r" b="b"/>
            <a:pathLst>
              <a:path w="4813300" h="3863563">
                <a:moveTo>
                  <a:pt x="4813300" y="0"/>
                </a:moveTo>
                <a:lnTo>
                  <a:pt x="0" y="0"/>
                </a:lnTo>
                <a:lnTo>
                  <a:pt x="0" y="3863563"/>
                </a:lnTo>
                <a:lnTo>
                  <a:pt x="4813300" y="386356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>
            <a:off x="5901265" y="73178"/>
            <a:ext cx="5972537" cy="5254906"/>
          </a:xfrm>
          <a:custGeom>
            <a:avLst/>
            <a:gdLst>
              <a:gd name="connsiteX0" fmla="*/ 1898249 w 5972537"/>
              <a:gd name="connsiteY0" fmla="*/ 5254906 h 5254906"/>
              <a:gd name="connsiteX1" fmla="*/ 0 w 5972537"/>
              <a:gd name="connsiteY1" fmla="*/ 57873 h 5254906"/>
              <a:gd name="connsiteX2" fmla="*/ 5972537 w 5972537"/>
              <a:gd name="connsiteY2" fmla="*/ 0 h 5254906"/>
              <a:gd name="connsiteX3" fmla="*/ 4502552 w 5972537"/>
              <a:gd name="connsiteY3" fmla="*/ 5150734 h 5254906"/>
              <a:gd name="connsiteX4" fmla="*/ 1898249 w 5972537"/>
              <a:gd name="connsiteY4" fmla="*/ 5254906 h 5254906"/>
            </a:gdLst>
            <a:ahLst/>
            <a:cxnLst/>
            <a:rect l="l" t="t" r="r" b="b"/>
            <a:pathLst>
              <a:path w="5972537" h="5254906">
                <a:moveTo>
                  <a:pt x="1898249" y="5254906"/>
                </a:moveTo>
                <a:lnTo>
                  <a:pt x="0" y="57873"/>
                </a:lnTo>
                <a:lnTo>
                  <a:pt x="5972537" y="0"/>
                </a:lnTo>
                <a:lnTo>
                  <a:pt x="4502552" y="5150734"/>
                </a:lnTo>
                <a:lnTo>
                  <a:pt x="1898249" y="52549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42650">
                <a:schemeClr val="accent1">
                  <a:alpha val="29000"/>
                </a:schemeClr>
              </a:gs>
              <a:gs pos="87000">
                <a:schemeClr val="accent1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51292" y="3311652"/>
            <a:ext cx="1851660" cy="1409824"/>
          </a:xfrm>
          <a:custGeom>
            <a:avLst/>
            <a:gdLst>
              <a:gd name="connsiteX0" fmla="*/ 1851660 w 1851660"/>
              <a:gd name="connsiteY0" fmla="*/ 0 h 3243865"/>
              <a:gd name="connsiteX1" fmla="*/ 1259896 w 1851660"/>
              <a:gd name="connsiteY1" fmla="*/ 3042272 h 3243865"/>
              <a:gd name="connsiteX2" fmla="*/ 1264920 w 1851660"/>
              <a:gd name="connsiteY2" fmla="*/ 3068320 h 3243865"/>
              <a:gd name="connsiteX3" fmla="*/ 929640 w 1851660"/>
              <a:gd name="connsiteY3" fmla="*/ 3243580 h 3243865"/>
              <a:gd name="connsiteX4" fmla="*/ 603885 w 1851660"/>
              <a:gd name="connsiteY4" fmla="*/ 3033255 h 3243865"/>
              <a:gd name="connsiteX5" fmla="*/ 601172 w 1851660"/>
              <a:gd name="connsiteY5" fmla="*/ 3032999 h 3243865"/>
              <a:gd name="connsiteX6" fmla="*/ 0 w 1851660"/>
              <a:gd name="connsiteY6" fmla="*/ 38100 h 3243865"/>
              <a:gd name="connsiteX7" fmla="*/ 1851660 w 1851660"/>
              <a:gd name="connsiteY7" fmla="*/ 0 h 3243865"/>
            </a:gdLst>
            <a:ahLst/>
            <a:cxnLst/>
            <a:rect l="l" t="t" r="r" b="b"/>
            <a:pathLst>
              <a:path w="1851660" h="3243865">
                <a:moveTo>
                  <a:pt x="1851660" y="0"/>
                </a:moveTo>
                <a:lnTo>
                  <a:pt x="1259896" y="3042272"/>
                </a:lnTo>
                <a:lnTo>
                  <a:pt x="1264920" y="3068320"/>
                </a:lnTo>
                <a:cubicBezTo>
                  <a:pt x="1264920" y="3165113"/>
                  <a:pt x="1039812" y="3249424"/>
                  <a:pt x="929640" y="3243580"/>
                </a:cubicBezTo>
                <a:cubicBezTo>
                  <a:pt x="819468" y="3237736"/>
                  <a:pt x="603885" y="3130048"/>
                  <a:pt x="603885" y="3033255"/>
                </a:cubicBezTo>
                <a:cubicBezTo>
                  <a:pt x="603885" y="3021156"/>
                  <a:pt x="596706" y="3044408"/>
                  <a:pt x="601172" y="3032999"/>
                </a:cubicBezTo>
                <a:lnTo>
                  <a:pt x="0" y="38100"/>
                </a:lnTo>
                <a:lnTo>
                  <a:pt x="1851660" y="0"/>
                </a:lnTo>
                <a:close/>
              </a:path>
            </a:pathLst>
          </a:custGeom>
          <a:gradFill>
            <a:gsLst>
              <a:gs pos="1000">
                <a:schemeClr val="accent2">
                  <a:alpha val="65000"/>
                </a:schemeClr>
              </a:gs>
              <a:gs pos="87000">
                <a:schemeClr val="accent2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-1006997" y="2422013"/>
            <a:ext cx="2013994" cy="2013974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535656" y="1150639"/>
            <a:ext cx="195959" cy="195959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739642" y="1731095"/>
            <a:ext cx="213352" cy="213350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44360" y="2589347"/>
            <a:ext cx="753162" cy="753160"/>
          </a:xfrm>
          <a:prstGeom prst="ellipse">
            <a:avLst/>
          </a:prstGeom>
          <a:gradFill>
            <a:gsLst>
              <a:gs pos="11000">
                <a:schemeClr val="bg1">
                  <a:alpha val="60000"/>
                </a:schemeClr>
              </a:gs>
              <a:gs pos="65000">
                <a:schemeClr val="bg2">
                  <a:alpha val="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439863" y="2678754"/>
            <a:ext cx="586540" cy="586538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>
            <a:off x="11187430" y="937260"/>
            <a:ext cx="33147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cxnSp>
        <p:nvCxnSpPr>
          <p:cNvPr id="22" name="标题 1"/>
          <p:cNvCxnSpPr/>
          <p:nvPr/>
        </p:nvCxnSpPr>
        <p:spPr>
          <a:xfrm>
            <a:off x="11187430" y="1013460"/>
            <a:ext cx="33147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cxnSp>
        <p:nvCxnSpPr>
          <p:cNvPr id="23" name="标题 1"/>
          <p:cNvCxnSpPr/>
          <p:nvPr/>
        </p:nvCxnSpPr>
        <p:spPr>
          <a:xfrm>
            <a:off x="11187430" y="1089660"/>
            <a:ext cx="33147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10190480" y="4845178"/>
            <a:ext cx="2192020" cy="1758822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3767F4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2025</a:t>
            </a:r>
            <a:endParaRPr kumimoji="1" lang="zh-CN" altLang="en-US" dirty="0"/>
          </a:p>
        </p:txBody>
      </p:sp>
      <p:sp>
        <p:nvSpPr>
          <p:cNvPr id="25" name="标题 1"/>
          <p:cNvSpPr txBox="1"/>
          <p:nvPr/>
        </p:nvSpPr>
        <p:spPr>
          <a:xfrm>
            <a:off x="-578187" y="2651889"/>
            <a:ext cx="4940526" cy="739493"/>
          </a:xfrm>
          <a:prstGeom prst="parallelogram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2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00143" y="1770928"/>
            <a:ext cx="2868090" cy="1377384"/>
          </a:xfrm>
          <a:prstGeom prst="parallelogram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0400" y="73178"/>
            <a:ext cx="2463448" cy="30751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3007135" y="1872339"/>
            <a:ext cx="225806" cy="180645"/>
          </a:xfrm>
          <a:custGeom>
            <a:avLst/>
            <a:gdLst>
              <a:gd name="connsiteX0" fmla="*/ 0 w 225806"/>
              <a:gd name="connsiteY0" fmla="*/ 0 h 180645"/>
              <a:gd name="connsiteX1" fmla="*/ 225806 w 225806"/>
              <a:gd name="connsiteY1" fmla="*/ 0 h 180645"/>
              <a:gd name="connsiteX2" fmla="*/ 180645 w 225806"/>
              <a:gd name="connsiteY2" fmla="*/ 180645 h 180645"/>
              <a:gd name="connsiteX3" fmla="*/ 0 w 225806"/>
              <a:gd name="connsiteY3" fmla="*/ 0 h 180645"/>
            </a:gdLst>
            <a:ahLst/>
            <a:cxnLst/>
            <a:rect l="l" t="t" r="r" b="b"/>
            <a:pathLst>
              <a:path w="225806" h="180645">
                <a:moveTo>
                  <a:pt x="0" y="0"/>
                </a:moveTo>
                <a:lnTo>
                  <a:pt x="225806" y="0"/>
                </a:lnTo>
                <a:lnTo>
                  <a:pt x="180645" y="1806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257551" flipH="1">
            <a:off x="2871226" y="1896828"/>
            <a:ext cx="291780" cy="254908"/>
          </a:xfrm>
          <a:prstGeom prst="diagStripe">
            <a:avLst>
              <a:gd name="adj" fmla="val 68519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 flipV="1">
            <a:off x="603509" y="2883916"/>
            <a:ext cx="225806" cy="180645"/>
          </a:xfrm>
          <a:custGeom>
            <a:avLst/>
            <a:gdLst>
              <a:gd name="connsiteX0" fmla="*/ 0 w 225806"/>
              <a:gd name="connsiteY0" fmla="*/ 0 h 180645"/>
              <a:gd name="connsiteX1" fmla="*/ 225806 w 225806"/>
              <a:gd name="connsiteY1" fmla="*/ 0 h 180645"/>
              <a:gd name="connsiteX2" fmla="*/ 180645 w 225806"/>
              <a:gd name="connsiteY2" fmla="*/ 180645 h 180645"/>
              <a:gd name="connsiteX3" fmla="*/ 0 w 225806"/>
              <a:gd name="connsiteY3" fmla="*/ 0 h 180645"/>
            </a:gdLst>
            <a:ahLst/>
            <a:cxnLst/>
            <a:rect l="l" t="t" r="r" b="b"/>
            <a:pathLst>
              <a:path w="225806" h="180645">
                <a:moveTo>
                  <a:pt x="0" y="0"/>
                </a:moveTo>
                <a:lnTo>
                  <a:pt x="225806" y="0"/>
                </a:lnTo>
                <a:lnTo>
                  <a:pt x="180645" y="1806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257551" flipV="1">
            <a:off x="669531" y="2786485"/>
            <a:ext cx="291780" cy="254908"/>
          </a:xfrm>
          <a:prstGeom prst="diagStripe">
            <a:avLst>
              <a:gd name="adj" fmla="val 68519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4141563" y="2414360"/>
            <a:ext cx="546184" cy="546178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3833360" y="4375712"/>
            <a:ext cx="443230" cy="411480"/>
          </a:xfrm>
          <a:custGeom>
            <a:avLst/>
            <a:gdLst>
              <a:gd name="connsiteX0" fmla="*/ 367030 w 443230"/>
              <a:gd name="connsiteY0" fmla="*/ 0 h 411480"/>
              <a:gd name="connsiteX1" fmla="*/ 443230 w 443230"/>
              <a:gd name="connsiteY1" fmla="*/ 0 h 411480"/>
              <a:gd name="connsiteX2" fmla="*/ 340360 w 443230"/>
              <a:gd name="connsiteY2" fmla="*/ 411480 h 411480"/>
              <a:gd name="connsiteX3" fmla="*/ 264160 w 443230"/>
              <a:gd name="connsiteY3" fmla="*/ 411480 h 411480"/>
              <a:gd name="connsiteX4" fmla="*/ 234950 w 443230"/>
              <a:gd name="connsiteY4" fmla="*/ 0 h 411480"/>
              <a:gd name="connsiteX5" fmla="*/ 311150 w 443230"/>
              <a:gd name="connsiteY5" fmla="*/ 0 h 411480"/>
              <a:gd name="connsiteX6" fmla="*/ 208280 w 443230"/>
              <a:gd name="connsiteY6" fmla="*/ 411480 h 411480"/>
              <a:gd name="connsiteX7" fmla="*/ 132080 w 443230"/>
              <a:gd name="connsiteY7" fmla="*/ 411480 h 411480"/>
              <a:gd name="connsiteX8" fmla="*/ 102870 w 443230"/>
              <a:gd name="connsiteY8" fmla="*/ 0 h 411480"/>
              <a:gd name="connsiteX9" fmla="*/ 179070 w 443230"/>
              <a:gd name="connsiteY9" fmla="*/ 0 h 411480"/>
              <a:gd name="connsiteX10" fmla="*/ 76200 w 443230"/>
              <a:gd name="connsiteY10" fmla="*/ 411480 h 411480"/>
              <a:gd name="connsiteX11" fmla="*/ 0 w 443230"/>
              <a:gd name="connsiteY11" fmla="*/ 411480 h 411480"/>
            </a:gdLst>
            <a:ahLst/>
            <a:cxnLst/>
            <a:rect l="l" t="t" r="r" b="b"/>
            <a:pathLst>
              <a:path w="443230" h="411480">
                <a:moveTo>
                  <a:pt x="367030" y="0"/>
                </a:moveTo>
                <a:lnTo>
                  <a:pt x="443230" y="0"/>
                </a:lnTo>
                <a:lnTo>
                  <a:pt x="340360" y="411480"/>
                </a:lnTo>
                <a:lnTo>
                  <a:pt x="264160" y="411480"/>
                </a:lnTo>
                <a:close/>
                <a:moveTo>
                  <a:pt x="234950" y="0"/>
                </a:moveTo>
                <a:lnTo>
                  <a:pt x="311150" y="0"/>
                </a:lnTo>
                <a:lnTo>
                  <a:pt x="208280" y="411480"/>
                </a:lnTo>
                <a:lnTo>
                  <a:pt x="132080" y="411480"/>
                </a:lnTo>
                <a:close/>
                <a:moveTo>
                  <a:pt x="102870" y="0"/>
                </a:moveTo>
                <a:lnTo>
                  <a:pt x="179070" y="0"/>
                </a:lnTo>
                <a:lnTo>
                  <a:pt x="76200" y="411480"/>
                </a:lnTo>
                <a:lnTo>
                  <a:pt x="0" y="41148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643679" y="3499376"/>
            <a:ext cx="5645889" cy="19440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项目概览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873894" y="1738822"/>
            <a:ext cx="3240000" cy="4257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项目背景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4275435" y="1709298"/>
            <a:ext cx="484811" cy="48481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101600" dir="5400000" algn="t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262734" y="1825703"/>
            <a:ext cx="510214" cy="2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108700" y="1709298"/>
            <a:ext cx="604293" cy="48481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101600" dir="5400000" algn="t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096000" y="1825703"/>
            <a:ext cx="635956" cy="2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55054" y="1738822"/>
            <a:ext cx="4038498" cy="4257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设计目标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654770" y="2881433"/>
            <a:ext cx="5133618" cy="17824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>开源项目推动技术发展和全球协作</a:t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>
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>GitHub和Gitee平台的开源项目生态分析</a:t>
            </a:r>
            <a:endParaRPr kumimoji="1" lang="zh-CN" altLang="en-US" sz="2800" dirty="0">
              <a:latin typeface="+mn-ea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5717367" y="2798410"/>
            <a:ext cx="6341468" cy="31407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数据提取与分析：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收集关键数据，分析技术趋势和社区影响力</a:t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
</a:t>
            </a:r>
            <a:r>
              <a:rPr kumimoji="1" lang="en-US" altLang="zh-CN" sz="20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数据清洗与可视化：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清洗数据，多角度展示分析结果</a:t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
</a:t>
            </a:r>
            <a:r>
              <a:rPr kumimoji="1" lang="en-US" altLang="zh-CN" sz="20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决策支持与推荐：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为开发者和企业提供技术选型和战略支持</a:t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
</a:t>
            </a:r>
            <a:r>
              <a:rPr kumimoji="1" lang="en-US" altLang="zh-CN" sz="20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提供开源生态发展建议：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促进社区建设和跨界合作</a:t>
            </a:r>
            <a:endParaRPr kumimoji="1" lang="zh-CN" altLang="en-US" sz="2800" dirty="0"/>
          </a:p>
        </p:txBody>
      </p:sp>
      <p:sp>
        <p:nvSpPr>
          <p:cNvPr id="13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项目背景与设计目标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46000"/>
                </a:schemeClr>
              </a:gs>
              <a:gs pos="46000">
                <a:schemeClr val="tx1">
                  <a:alpha val="86000"/>
                </a:schemeClr>
              </a:gs>
              <a:gs pos="100000">
                <a:schemeClr val="tx2">
                  <a:alpha val="68000"/>
                </a:schemeClr>
              </a:gs>
            </a:gsLst>
            <a:lin ang="189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484138" y="509286"/>
            <a:ext cx="2453833" cy="5185458"/>
          </a:xfrm>
          <a:custGeom>
            <a:avLst/>
            <a:gdLst>
              <a:gd name="connsiteX0" fmla="*/ 0 w 2453833"/>
              <a:gd name="connsiteY0" fmla="*/ 555585 h 5185458"/>
              <a:gd name="connsiteX1" fmla="*/ 1481559 w 2453833"/>
              <a:gd name="connsiteY1" fmla="*/ 5185458 h 5185458"/>
              <a:gd name="connsiteX2" fmla="*/ 2453833 w 2453833"/>
              <a:gd name="connsiteY2" fmla="*/ 4572000 h 5185458"/>
              <a:gd name="connsiteX3" fmla="*/ 1770926 w 2453833"/>
              <a:gd name="connsiteY3" fmla="*/ 0 h 5185458"/>
            </a:gdLst>
            <a:ahLst/>
            <a:cxnLst/>
            <a:rect l="l" t="t" r="r" b="b"/>
            <a:pathLst>
              <a:path w="2453833" h="5185458">
                <a:moveTo>
                  <a:pt x="0" y="555585"/>
                </a:moveTo>
                <a:lnTo>
                  <a:pt x="1481559" y="5185458"/>
                </a:lnTo>
                <a:lnTo>
                  <a:pt x="2453833" y="4572000"/>
                </a:lnTo>
                <a:lnTo>
                  <a:pt x="1770926" y="0"/>
                </a:lnTo>
              </a:path>
            </a:pathLst>
          </a:custGeom>
          <a:gradFill>
            <a:gsLst>
              <a:gs pos="1000">
                <a:schemeClr val="accent2">
                  <a:alpha val="25000"/>
                </a:schemeClr>
              </a:gs>
              <a:gs pos="87000">
                <a:schemeClr val="accent2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85184" y="600919"/>
            <a:ext cx="4145280" cy="4145280"/>
          </a:xfrm>
          <a:prstGeom prst="ellipse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67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9105418" y="509286"/>
            <a:ext cx="2453833" cy="5185458"/>
          </a:xfrm>
          <a:custGeom>
            <a:avLst/>
            <a:gdLst>
              <a:gd name="connsiteX0" fmla="*/ 0 w 2453833"/>
              <a:gd name="connsiteY0" fmla="*/ 555585 h 5185458"/>
              <a:gd name="connsiteX1" fmla="*/ 1481559 w 2453833"/>
              <a:gd name="connsiteY1" fmla="*/ 5185458 h 5185458"/>
              <a:gd name="connsiteX2" fmla="*/ 2453833 w 2453833"/>
              <a:gd name="connsiteY2" fmla="*/ 4572000 h 5185458"/>
              <a:gd name="connsiteX3" fmla="*/ 1770926 w 2453833"/>
              <a:gd name="connsiteY3" fmla="*/ 0 h 5185458"/>
            </a:gdLst>
            <a:ahLst/>
            <a:cxnLst/>
            <a:rect l="l" t="t" r="r" b="b"/>
            <a:pathLst>
              <a:path w="2453833" h="5185458">
                <a:moveTo>
                  <a:pt x="0" y="555585"/>
                </a:moveTo>
                <a:lnTo>
                  <a:pt x="1481559" y="5185458"/>
                </a:lnTo>
                <a:lnTo>
                  <a:pt x="2453833" y="4572000"/>
                </a:lnTo>
                <a:lnTo>
                  <a:pt x="1770926" y="0"/>
                </a:lnTo>
              </a:path>
            </a:pathLst>
          </a:custGeom>
          <a:gradFill>
            <a:gsLst>
              <a:gs pos="1000">
                <a:schemeClr val="accent2">
                  <a:alpha val="25000"/>
                </a:schemeClr>
              </a:gs>
              <a:gs pos="87000">
                <a:schemeClr val="accent2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7392861" y="1108596"/>
            <a:ext cx="3129925" cy="31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7553225" y="1271769"/>
            <a:ext cx="2809198" cy="2809198"/>
          </a:xfrm>
          <a:prstGeom prst="ellipse">
            <a:avLst/>
          </a:prstGeom>
          <a:gradFill>
            <a:gsLst>
              <a:gs pos="11000">
                <a:schemeClr val="bg1">
                  <a:alpha val="60000"/>
                </a:schemeClr>
              </a:gs>
              <a:gs pos="65000">
                <a:schemeClr val="bg2">
                  <a:alpha val="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553225" y="1268960"/>
            <a:ext cx="2809198" cy="2809198"/>
          </a:xfrm>
          <a:prstGeom prst="ellipse">
            <a:avLst/>
          </a:prstGeom>
          <a:noFill/>
          <a:ln w="9525" cap="sq">
            <a:gradFill>
              <a:gsLst>
                <a:gs pos="1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868861" flipH="1">
            <a:off x="6385248" y="993050"/>
            <a:ext cx="4404412" cy="2499034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bg1"/>
                </a:gs>
                <a:gs pos="74000">
                  <a:schemeClr val="bg1"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0691144">
            <a:off x="6525451" y="837623"/>
            <a:ext cx="4404412" cy="2454014"/>
          </a:xfrm>
          <a:prstGeom prst="ellipse">
            <a:avLst/>
          </a:prstGeom>
          <a:noFill/>
          <a:ln w="12700" cap="sq">
            <a:gradFill>
              <a:gsLst>
                <a:gs pos="18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/>
          </a:blip>
          <a:srcRect r="30179"/>
          <a:stretch>
            <a:fillRect/>
          </a:stretch>
        </p:blipFill>
        <p:spPr>
          <a:xfrm flipH="1">
            <a:off x="6774479" y="3771270"/>
            <a:ext cx="3845508" cy="3086730"/>
          </a:xfrm>
          <a:custGeom>
            <a:avLst/>
            <a:gdLst>
              <a:gd name="connsiteX0" fmla="*/ 4813300 w 4813300"/>
              <a:gd name="connsiteY0" fmla="*/ 0 h 3863563"/>
              <a:gd name="connsiteX1" fmla="*/ 0 w 4813300"/>
              <a:gd name="connsiteY1" fmla="*/ 0 h 3863563"/>
              <a:gd name="connsiteX2" fmla="*/ 0 w 4813300"/>
              <a:gd name="connsiteY2" fmla="*/ 3863563 h 3863563"/>
              <a:gd name="connsiteX3" fmla="*/ 4813300 w 4813300"/>
              <a:gd name="connsiteY3" fmla="*/ 3863563 h 3863563"/>
            </a:gdLst>
            <a:ahLst/>
            <a:cxnLst/>
            <a:rect l="l" t="t" r="r" b="b"/>
            <a:pathLst>
              <a:path w="4813300" h="3863563">
                <a:moveTo>
                  <a:pt x="4813300" y="0"/>
                </a:moveTo>
                <a:lnTo>
                  <a:pt x="0" y="0"/>
                </a:lnTo>
                <a:lnTo>
                  <a:pt x="0" y="3863563"/>
                </a:lnTo>
                <a:lnTo>
                  <a:pt x="4813300" y="386356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>
            <a:off x="5901265" y="73178"/>
            <a:ext cx="5972537" cy="5254906"/>
          </a:xfrm>
          <a:custGeom>
            <a:avLst/>
            <a:gdLst>
              <a:gd name="connsiteX0" fmla="*/ 1898249 w 5972537"/>
              <a:gd name="connsiteY0" fmla="*/ 5254906 h 5254906"/>
              <a:gd name="connsiteX1" fmla="*/ 0 w 5972537"/>
              <a:gd name="connsiteY1" fmla="*/ 57873 h 5254906"/>
              <a:gd name="connsiteX2" fmla="*/ 5972537 w 5972537"/>
              <a:gd name="connsiteY2" fmla="*/ 0 h 5254906"/>
              <a:gd name="connsiteX3" fmla="*/ 4502552 w 5972537"/>
              <a:gd name="connsiteY3" fmla="*/ 5150734 h 5254906"/>
              <a:gd name="connsiteX4" fmla="*/ 1898249 w 5972537"/>
              <a:gd name="connsiteY4" fmla="*/ 5254906 h 5254906"/>
            </a:gdLst>
            <a:ahLst/>
            <a:cxnLst/>
            <a:rect l="l" t="t" r="r" b="b"/>
            <a:pathLst>
              <a:path w="5972537" h="5254906">
                <a:moveTo>
                  <a:pt x="1898249" y="5254906"/>
                </a:moveTo>
                <a:lnTo>
                  <a:pt x="0" y="57873"/>
                </a:lnTo>
                <a:lnTo>
                  <a:pt x="5972537" y="0"/>
                </a:lnTo>
                <a:lnTo>
                  <a:pt x="4502552" y="5150734"/>
                </a:lnTo>
                <a:lnTo>
                  <a:pt x="1898249" y="52549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42650">
                <a:schemeClr val="accent1">
                  <a:alpha val="29000"/>
                </a:schemeClr>
              </a:gs>
              <a:gs pos="87000">
                <a:schemeClr val="accent1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51292" y="3311652"/>
            <a:ext cx="1851660" cy="1409824"/>
          </a:xfrm>
          <a:custGeom>
            <a:avLst/>
            <a:gdLst>
              <a:gd name="connsiteX0" fmla="*/ 1851660 w 1851660"/>
              <a:gd name="connsiteY0" fmla="*/ 0 h 3243865"/>
              <a:gd name="connsiteX1" fmla="*/ 1259896 w 1851660"/>
              <a:gd name="connsiteY1" fmla="*/ 3042272 h 3243865"/>
              <a:gd name="connsiteX2" fmla="*/ 1264920 w 1851660"/>
              <a:gd name="connsiteY2" fmla="*/ 3068320 h 3243865"/>
              <a:gd name="connsiteX3" fmla="*/ 929640 w 1851660"/>
              <a:gd name="connsiteY3" fmla="*/ 3243580 h 3243865"/>
              <a:gd name="connsiteX4" fmla="*/ 603885 w 1851660"/>
              <a:gd name="connsiteY4" fmla="*/ 3033255 h 3243865"/>
              <a:gd name="connsiteX5" fmla="*/ 601172 w 1851660"/>
              <a:gd name="connsiteY5" fmla="*/ 3032999 h 3243865"/>
              <a:gd name="connsiteX6" fmla="*/ 0 w 1851660"/>
              <a:gd name="connsiteY6" fmla="*/ 38100 h 3243865"/>
              <a:gd name="connsiteX7" fmla="*/ 1851660 w 1851660"/>
              <a:gd name="connsiteY7" fmla="*/ 0 h 3243865"/>
            </a:gdLst>
            <a:ahLst/>
            <a:cxnLst/>
            <a:rect l="l" t="t" r="r" b="b"/>
            <a:pathLst>
              <a:path w="1851660" h="3243865">
                <a:moveTo>
                  <a:pt x="1851660" y="0"/>
                </a:moveTo>
                <a:lnTo>
                  <a:pt x="1259896" y="3042272"/>
                </a:lnTo>
                <a:lnTo>
                  <a:pt x="1264920" y="3068320"/>
                </a:lnTo>
                <a:cubicBezTo>
                  <a:pt x="1264920" y="3165113"/>
                  <a:pt x="1039812" y="3249424"/>
                  <a:pt x="929640" y="3243580"/>
                </a:cubicBezTo>
                <a:cubicBezTo>
                  <a:pt x="819468" y="3237736"/>
                  <a:pt x="603885" y="3130048"/>
                  <a:pt x="603885" y="3033255"/>
                </a:cubicBezTo>
                <a:cubicBezTo>
                  <a:pt x="603885" y="3021156"/>
                  <a:pt x="596706" y="3044408"/>
                  <a:pt x="601172" y="3032999"/>
                </a:cubicBezTo>
                <a:lnTo>
                  <a:pt x="0" y="38100"/>
                </a:lnTo>
                <a:lnTo>
                  <a:pt x="1851660" y="0"/>
                </a:lnTo>
                <a:close/>
              </a:path>
            </a:pathLst>
          </a:custGeom>
          <a:gradFill>
            <a:gsLst>
              <a:gs pos="1000">
                <a:schemeClr val="accent2">
                  <a:alpha val="65000"/>
                </a:schemeClr>
              </a:gs>
              <a:gs pos="87000">
                <a:schemeClr val="accent2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-1006997" y="2422013"/>
            <a:ext cx="2013994" cy="2013974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535656" y="1150639"/>
            <a:ext cx="195959" cy="195959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739642" y="1731095"/>
            <a:ext cx="213352" cy="213350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44360" y="2589347"/>
            <a:ext cx="753162" cy="753160"/>
          </a:xfrm>
          <a:prstGeom prst="ellipse">
            <a:avLst/>
          </a:prstGeom>
          <a:gradFill>
            <a:gsLst>
              <a:gs pos="11000">
                <a:schemeClr val="bg1">
                  <a:alpha val="60000"/>
                </a:schemeClr>
              </a:gs>
              <a:gs pos="65000">
                <a:schemeClr val="bg2">
                  <a:alpha val="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439863" y="2678754"/>
            <a:ext cx="586540" cy="586538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846820" y="847218"/>
            <a:ext cx="2192020" cy="3629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altLang="zh-CN" dirty="0"/>
              <a:t>POWERPOINT DESIGN</a:t>
            </a:r>
            <a:endParaRPr lang="zh-CN" altLang="en-US" dirty="0"/>
          </a:p>
        </p:txBody>
      </p:sp>
      <p:cxnSp>
        <p:nvCxnSpPr>
          <p:cNvPr id="21" name="标题 1"/>
          <p:cNvCxnSpPr/>
          <p:nvPr/>
        </p:nvCxnSpPr>
        <p:spPr>
          <a:xfrm>
            <a:off x="11187430" y="937260"/>
            <a:ext cx="33147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cxnSp>
        <p:nvCxnSpPr>
          <p:cNvPr id="22" name="标题 1"/>
          <p:cNvCxnSpPr/>
          <p:nvPr/>
        </p:nvCxnSpPr>
        <p:spPr>
          <a:xfrm>
            <a:off x="11187430" y="1013460"/>
            <a:ext cx="33147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cxnSp>
        <p:nvCxnSpPr>
          <p:cNvPr id="23" name="标题 1"/>
          <p:cNvCxnSpPr/>
          <p:nvPr/>
        </p:nvCxnSpPr>
        <p:spPr>
          <a:xfrm>
            <a:off x="11187430" y="1089660"/>
            <a:ext cx="33147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10190480" y="4845178"/>
            <a:ext cx="2192020" cy="1758822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3767F4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2025</a:t>
            </a:r>
            <a:endParaRPr kumimoji="1" lang="zh-CN" altLang="en-US" dirty="0"/>
          </a:p>
        </p:txBody>
      </p:sp>
      <p:sp>
        <p:nvSpPr>
          <p:cNvPr id="25" name="标题 1"/>
          <p:cNvSpPr txBox="1"/>
          <p:nvPr/>
        </p:nvSpPr>
        <p:spPr>
          <a:xfrm>
            <a:off x="-578187" y="2651889"/>
            <a:ext cx="4940526" cy="739493"/>
          </a:xfrm>
          <a:prstGeom prst="parallelogram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2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00143" y="1770928"/>
            <a:ext cx="2868090" cy="1377384"/>
          </a:xfrm>
          <a:prstGeom prst="parallelogram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0400" y="73178"/>
            <a:ext cx="2463448" cy="30751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3007135" y="1872339"/>
            <a:ext cx="225806" cy="180645"/>
          </a:xfrm>
          <a:custGeom>
            <a:avLst/>
            <a:gdLst>
              <a:gd name="connsiteX0" fmla="*/ 0 w 225806"/>
              <a:gd name="connsiteY0" fmla="*/ 0 h 180645"/>
              <a:gd name="connsiteX1" fmla="*/ 225806 w 225806"/>
              <a:gd name="connsiteY1" fmla="*/ 0 h 180645"/>
              <a:gd name="connsiteX2" fmla="*/ 180645 w 225806"/>
              <a:gd name="connsiteY2" fmla="*/ 180645 h 180645"/>
              <a:gd name="connsiteX3" fmla="*/ 0 w 225806"/>
              <a:gd name="connsiteY3" fmla="*/ 0 h 180645"/>
            </a:gdLst>
            <a:ahLst/>
            <a:cxnLst/>
            <a:rect l="l" t="t" r="r" b="b"/>
            <a:pathLst>
              <a:path w="225806" h="180645">
                <a:moveTo>
                  <a:pt x="0" y="0"/>
                </a:moveTo>
                <a:lnTo>
                  <a:pt x="225806" y="0"/>
                </a:lnTo>
                <a:lnTo>
                  <a:pt x="180645" y="1806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257551" flipH="1">
            <a:off x="2871226" y="1896828"/>
            <a:ext cx="291780" cy="254908"/>
          </a:xfrm>
          <a:prstGeom prst="diagStripe">
            <a:avLst>
              <a:gd name="adj" fmla="val 68519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 flipV="1">
            <a:off x="603509" y="2883916"/>
            <a:ext cx="225806" cy="180645"/>
          </a:xfrm>
          <a:custGeom>
            <a:avLst/>
            <a:gdLst>
              <a:gd name="connsiteX0" fmla="*/ 0 w 225806"/>
              <a:gd name="connsiteY0" fmla="*/ 0 h 180645"/>
              <a:gd name="connsiteX1" fmla="*/ 225806 w 225806"/>
              <a:gd name="connsiteY1" fmla="*/ 0 h 180645"/>
              <a:gd name="connsiteX2" fmla="*/ 180645 w 225806"/>
              <a:gd name="connsiteY2" fmla="*/ 180645 h 180645"/>
              <a:gd name="connsiteX3" fmla="*/ 0 w 225806"/>
              <a:gd name="connsiteY3" fmla="*/ 0 h 180645"/>
            </a:gdLst>
            <a:ahLst/>
            <a:cxnLst/>
            <a:rect l="l" t="t" r="r" b="b"/>
            <a:pathLst>
              <a:path w="225806" h="180645">
                <a:moveTo>
                  <a:pt x="0" y="0"/>
                </a:moveTo>
                <a:lnTo>
                  <a:pt x="225806" y="0"/>
                </a:lnTo>
                <a:lnTo>
                  <a:pt x="180645" y="1806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257551" flipV="1">
            <a:off x="669531" y="2786485"/>
            <a:ext cx="291780" cy="254908"/>
          </a:xfrm>
          <a:prstGeom prst="diagStripe">
            <a:avLst>
              <a:gd name="adj" fmla="val 68519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4141563" y="2414360"/>
            <a:ext cx="546184" cy="546178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5018670" y="4334719"/>
            <a:ext cx="443230" cy="411480"/>
          </a:xfrm>
          <a:custGeom>
            <a:avLst/>
            <a:gdLst>
              <a:gd name="connsiteX0" fmla="*/ 367030 w 443230"/>
              <a:gd name="connsiteY0" fmla="*/ 0 h 411480"/>
              <a:gd name="connsiteX1" fmla="*/ 443230 w 443230"/>
              <a:gd name="connsiteY1" fmla="*/ 0 h 411480"/>
              <a:gd name="connsiteX2" fmla="*/ 340360 w 443230"/>
              <a:gd name="connsiteY2" fmla="*/ 411480 h 411480"/>
              <a:gd name="connsiteX3" fmla="*/ 264160 w 443230"/>
              <a:gd name="connsiteY3" fmla="*/ 411480 h 411480"/>
              <a:gd name="connsiteX4" fmla="*/ 234950 w 443230"/>
              <a:gd name="connsiteY4" fmla="*/ 0 h 411480"/>
              <a:gd name="connsiteX5" fmla="*/ 311150 w 443230"/>
              <a:gd name="connsiteY5" fmla="*/ 0 h 411480"/>
              <a:gd name="connsiteX6" fmla="*/ 208280 w 443230"/>
              <a:gd name="connsiteY6" fmla="*/ 411480 h 411480"/>
              <a:gd name="connsiteX7" fmla="*/ 132080 w 443230"/>
              <a:gd name="connsiteY7" fmla="*/ 411480 h 411480"/>
              <a:gd name="connsiteX8" fmla="*/ 102870 w 443230"/>
              <a:gd name="connsiteY8" fmla="*/ 0 h 411480"/>
              <a:gd name="connsiteX9" fmla="*/ 179070 w 443230"/>
              <a:gd name="connsiteY9" fmla="*/ 0 h 411480"/>
              <a:gd name="connsiteX10" fmla="*/ 76200 w 443230"/>
              <a:gd name="connsiteY10" fmla="*/ 411480 h 411480"/>
              <a:gd name="connsiteX11" fmla="*/ 0 w 443230"/>
              <a:gd name="connsiteY11" fmla="*/ 411480 h 411480"/>
            </a:gdLst>
            <a:ahLst/>
            <a:cxnLst/>
            <a:rect l="l" t="t" r="r" b="b"/>
            <a:pathLst>
              <a:path w="443230" h="411480">
                <a:moveTo>
                  <a:pt x="367030" y="0"/>
                </a:moveTo>
                <a:lnTo>
                  <a:pt x="443230" y="0"/>
                </a:lnTo>
                <a:lnTo>
                  <a:pt x="340360" y="411480"/>
                </a:lnTo>
                <a:lnTo>
                  <a:pt x="264160" y="411480"/>
                </a:lnTo>
                <a:close/>
                <a:moveTo>
                  <a:pt x="234950" y="0"/>
                </a:moveTo>
                <a:lnTo>
                  <a:pt x="311150" y="0"/>
                </a:lnTo>
                <a:lnTo>
                  <a:pt x="208280" y="411480"/>
                </a:lnTo>
                <a:lnTo>
                  <a:pt x="132080" y="411480"/>
                </a:lnTo>
                <a:close/>
                <a:moveTo>
                  <a:pt x="102870" y="0"/>
                </a:moveTo>
                <a:lnTo>
                  <a:pt x="179070" y="0"/>
                </a:lnTo>
                <a:lnTo>
                  <a:pt x="76200" y="411480"/>
                </a:lnTo>
                <a:lnTo>
                  <a:pt x="0" y="41148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7" name="标题 1"/>
          <p:cNvSpPr txBox="1"/>
          <p:nvPr/>
        </p:nvSpPr>
        <p:spPr>
          <a:xfrm>
            <a:off x="643679" y="3499376"/>
            <a:ext cx="5645889" cy="19440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数据提取与处理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8201131" y="1342259"/>
            <a:ext cx="540000" cy="540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337660" y="1478787"/>
            <a:ext cx="266942" cy="26694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none" lIns="34290" tIns="17145" rIns="34290" bIns="1714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600777" y="2206988"/>
            <a:ext cx="3240000" cy="8124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OpenDigger</a:t>
            </a:r>
            <a:endParaRPr kumimoji="1" lang="zh-CN" altLang="en-US" sz="2400" dirty="0"/>
          </a:p>
        </p:txBody>
      </p:sp>
      <p:sp>
        <p:nvSpPr>
          <p:cNvPr id="7" name="标题 1"/>
          <p:cNvSpPr txBox="1"/>
          <p:nvPr/>
        </p:nvSpPr>
        <p:spPr>
          <a:xfrm>
            <a:off x="6283786" y="3112937"/>
            <a:ext cx="5316232" cy="103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对GH</a:t>
            </a:r>
            <a:r>
              <a:rPr kumimoji="1" lang="en-US" altLang="zh-CN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</a:t>
            </a:r>
            <a:r>
              <a:rPr kumimoji="1" lang="en-US" altLang="zh-CN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Archive数据进行解析与结构化存储</a:t>
            </a:r>
            <a:r>
              <a:rPr kumimoji="1" lang="en-US" altLang="zh-CN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
</a:t>
            </a:r>
            <a:r>
              <a:rPr kumimoji="1" lang="en-US" altLang="zh-CN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提供ClickHouse示例数据集与静态数据根链接</a:t>
            </a:r>
            <a:endParaRPr kumimoji="1" lang="zh-CN" altLang="en-US" sz="2400" dirty="0"/>
          </a:p>
        </p:txBody>
      </p:sp>
      <p:sp>
        <p:nvSpPr>
          <p:cNvPr id="8" name="标题 1"/>
          <p:cNvSpPr txBox="1"/>
          <p:nvPr/>
        </p:nvSpPr>
        <p:spPr>
          <a:xfrm>
            <a:off x="2907508" y="1394649"/>
            <a:ext cx="540000" cy="540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67179" y="1538649"/>
            <a:ext cx="220658" cy="252000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none" lIns="34290" tIns="17145" rIns="34290" bIns="1714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632300" y="2239567"/>
            <a:ext cx="3240000" cy="8124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GH Archive</a:t>
            </a:r>
            <a:endParaRPr kumimoji="1" lang="zh-CN" altLang="en-US" sz="2400" dirty="0"/>
          </a:p>
        </p:txBody>
      </p:sp>
      <p:sp>
        <p:nvSpPr>
          <p:cNvPr id="11" name="标题 1"/>
          <p:cNvSpPr txBox="1"/>
          <p:nvPr/>
        </p:nvSpPr>
        <p:spPr>
          <a:xfrm>
            <a:off x="1802167" y="3052039"/>
            <a:ext cx="4345341" cy="9429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记录GitHub平台的公开事件日志</a:t>
            </a:r>
            <a:r>
              <a:rPr kumimoji="1" lang="en-US" altLang="zh-CN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
</a:t>
            </a:r>
            <a:r>
              <a:rPr kumimoji="1" lang="en-US" altLang="zh-CN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提供全面的GitHub平台动态数据</a:t>
            </a:r>
            <a:endParaRPr kumimoji="1" lang="zh-CN" altLang="en-US" sz="2400" dirty="0"/>
          </a:p>
        </p:txBody>
      </p:sp>
      <p:sp>
        <p:nvSpPr>
          <p:cNvPr id="12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数据来源</a:t>
            </a:r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83FDFAD-5DD9-4AE4-8FA3-2686AF7D9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769" y="4739357"/>
            <a:ext cx="4518863" cy="163429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4609F2-5EBD-4662-813A-FC1C2D69D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20" y="4556547"/>
            <a:ext cx="5563376" cy="1533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091570" y="2765447"/>
            <a:ext cx="1923204" cy="1923202"/>
          </a:xfrm>
          <a:prstGeom prst="ellipse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1369991">
            <a:off x="4680894" y="2376127"/>
            <a:ext cx="2731213" cy="2731213"/>
          </a:xfrm>
          <a:prstGeom prst="arc">
            <a:avLst>
              <a:gd name="adj1" fmla="val 16792068"/>
              <a:gd name="adj2" fmla="val 20976394"/>
            </a:avLst>
          </a:prstGeom>
          <a:noFill/>
          <a:ln w="79375" cap="rnd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4500000">
            <a:off x="4669186" y="2355847"/>
            <a:ext cx="2731213" cy="2731213"/>
          </a:xfrm>
          <a:prstGeom prst="arc">
            <a:avLst>
              <a:gd name="adj1" fmla="val 16792068"/>
              <a:gd name="adj2" fmla="val 20976394"/>
            </a:avLst>
          </a:prstGeom>
          <a:noFill/>
          <a:ln w="79375" cap="rnd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>
            <a:off x="4710887" y="2341191"/>
            <a:ext cx="2731213" cy="2731213"/>
          </a:xfrm>
          <a:prstGeom prst="arc">
            <a:avLst>
              <a:gd name="adj1" fmla="val 16792068"/>
              <a:gd name="adj2" fmla="val 20976394"/>
            </a:avLst>
          </a:prstGeom>
          <a:noFill/>
          <a:ln w="79375" cap="rnd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5747940">
            <a:off x="4702119" y="2362074"/>
            <a:ext cx="2731213" cy="2731213"/>
          </a:xfrm>
          <a:prstGeom prst="arc">
            <a:avLst>
              <a:gd name="adj1" fmla="val 16792068"/>
              <a:gd name="adj2" fmla="val 20976394"/>
            </a:avLst>
          </a:prstGeom>
          <a:noFill/>
          <a:ln w="79375" cap="rnd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778472" y="1760535"/>
            <a:ext cx="522390" cy="522388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887033" y="1869094"/>
            <a:ext cx="305268" cy="305268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78472" y="3198600"/>
            <a:ext cx="522390" cy="522388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906016" y="3307159"/>
            <a:ext cx="267302" cy="305268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48409" y="1760535"/>
            <a:ext cx="522390" cy="52238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56993" y="1869095"/>
            <a:ext cx="305223" cy="305268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732178" y="3182367"/>
            <a:ext cx="554852" cy="554852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47484" y="3309822"/>
            <a:ext cx="324240" cy="299944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1419860"/>
            <a:ext cx="281432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767F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技术领域与公司数据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73100" y="1904790"/>
            <a:ext cx="2950332" cy="9552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GitHub和Gitee平台数据对比分析</a:t>
            </a:r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/>
              <a:ea typeface="Source Han Sans"/>
              <a:cs typeface="Source Han Sans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领域与公司开源项目的技术趋势与影响力分析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660400" y="2896869"/>
            <a:ext cx="281432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767F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OpenRank数据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60400" y="3381801"/>
            <a:ext cx="2814320" cy="9552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OpenRank值的计算与全球项目影响力评估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季度排名与变化率计算，反映项目的综合影响力</a:t>
            </a:r>
            <a:endParaRPr kumimoji="1" lang="zh-CN" altLang="en-US" sz="2800" dirty="0"/>
          </a:p>
        </p:txBody>
      </p:sp>
      <p:sp>
        <p:nvSpPr>
          <p:cNvPr id="20" name="标题 1"/>
          <p:cNvSpPr txBox="1"/>
          <p:nvPr/>
        </p:nvSpPr>
        <p:spPr>
          <a:xfrm>
            <a:off x="8534400" y="1419860"/>
            <a:ext cx="29845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767F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仓库活跃度数据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34400" y="1904790"/>
            <a:ext cx="2984500" cy="9552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活跃度指标定义与仓库活跃度计算
月度活跃度分析，衡量项目的持续开发与维护情况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534400" y="2846511"/>
            <a:ext cx="29845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767F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问题解决持续时间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502987" y="3459793"/>
            <a:ext cx="3231870" cy="9552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问题解决持续时间与社区响应效率分析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最新季度数据提取，评估项目社区参与度和问题响应效率</a:t>
            </a:r>
            <a:endParaRPr kumimoji="1" lang="zh-CN" altLang="en-US" sz="2800" dirty="0"/>
          </a:p>
        </p:txBody>
      </p:sp>
      <p:sp>
        <p:nvSpPr>
          <p:cNvPr id="24" name="标题 1"/>
          <p:cNvSpPr txBox="1"/>
          <p:nvPr/>
        </p:nvSpPr>
        <p:spPr>
          <a:xfrm>
            <a:off x="3778472" y="4745035"/>
            <a:ext cx="522390" cy="522388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887033" y="4853594"/>
            <a:ext cx="305268" cy="305268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748409" y="4745035"/>
            <a:ext cx="522390" cy="522388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856970" y="4879979"/>
            <a:ext cx="305268" cy="252499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54072" y="4720250"/>
            <a:ext cx="281432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3767F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星标数据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654072" y="5332052"/>
            <a:ext cx="2969360" cy="9552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星标数代表项目受欢迎程度和知名度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季度平均Star数分析，反映技术领域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/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公司项目的受欢迎程度</a:t>
            </a:r>
            <a:endParaRPr kumimoji="1" lang="zh-CN" altLang="en-US" sz="2800" dirty="0"/>
          </a:p>
        </p:txBody>
      </p:sp>
      <p:sp>
        <p:nvSpPr>
          <p:cNvPr id="30" name="标题 1"/>
          <p:cNvSpPr txBox="1"/>
          <p:nvPr/>
        </p:nvSpPr>
        <p:spPr>
          <a:xfrm>
            <a:off x="8534400" y="4634017"/>
            <a:ext cx="29845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3767F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仓库社区协作网络</a:t>
            </a:r>
            <a:endParaRPr kumimoji="1" lang="zh-CN" altLang="en-US" dirty="0"/>
          </a:p>
        </p:txBody>
      </p:sp>
      <p:sp>
        <p:nvSpPr>
          <p:cNvPr id="31" name="标题 1"/>
          <p:cNvSpPr txBox="1"/>
          <p:nvPr/>
        </p:nvSpPr>
        <p:spPr>
          <a:xfrm>
            <a:off x="8534400" y="5212174"/>
            <a:ext cx="3248101" cy="13980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构建开发者之间的网络图，揭示社区结构与合作模式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交互式图表展示，提供平台、时间和仓库名的查询功能</a:t>
            </a:r>
            <a:endParaRPr kumimoji="1" lang="zh-CN" altLang="en-US" sz="2800" dirty="0"/>
          </a:p>
        </p:txBody>
      </p:sp>
      <p:sp>
        <p:nvSpPr>
          <p:cNvPr id="32" name="标题 1"/>
          <p:cNvSpPr txBox="1"/>
          <p:nvPr/>
        </p:nvSpPr>
        <p:spPr>
          <a:xfrm>
            <a:off x="5186437" y="2860314"/>
            <a:ext cx="1733470" cy="173346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41300" dist="76200" dir="8100000" algn="tr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alphaModFix/>
          </a:blip>
          <a:srcRect l="22010" t="57" r="22010" b="57"/>
          <a:stretch>
            <a:fillRect/>
          </a:stretch>
        </p:blipFill>
        <p:spPr>
          <a:xfrm>
            <a:off x="5186437" y="2860313"/>
            <a:ext cx="1733470" cy="1733470"/>
          </a:xfrm>
          <a:custGeom>
            <a:avLst/>
            <a:gdLst/>
            <a:ahLst/>
            <a:cxnLst/>
            <a:rect l="l" t="t" r="r" b="b"/>
            <a:pathLst>
              <a:path w="1733470" h="1733470">
                <a:moveTo>
                  <a:pt x="866735" y="0"/>
                </a:moveTo>
                <a:cubicBezTo>
                  <a:pt x="1345420" y="0"/>
                  <a:pt x="1733470" y="388050"/>
                  <a:pt x="1733470" y="866735"/>
                </a:cubicBezTo>
                <a:cubicBezTo>
                  <a:pt x="1733470" y="1345420"/>
                  <a:pt x="1345420" y="1733470"/>
                  <a:pt x="866735" y="1733470"/>
                </a:cubicBezTo>
                <a:cubicBezTo>
                  <a:pt x="388050" y="1733470"/>
                  <a:pt x="0" y="1345420"/>
                  <a:pt x="0" y="866735"/>
                </a:cubicBezTo>
                <a:cubicBezTo>
                  <a:pt x="0" y="388050"/>
                  <a:pt x="388050" y="0"/>
                  <a:pt x="86673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4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数据提取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46000"/>
                </a:schemeClr>
              </a:gs>
              <a:gs pos="46000">
                <a:schemeClr val="tx1">
                  <a:alpha val="86000"/>
                </a:schemeClr>
              </a:gs>
              <a:gs pos="100000">
                <a:schemeClr val="tx2">
                  <a:alpha val="68000"/>
                </a:schemeClr>
              </a:gs>
            </a:gsLst>
            <a:lin ang="189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484138" y="509286"/>
            <a:ext cx="2453833" cy="5185458"/>
          </a:xfrm>
          <a:custGeom>
            <a:avLst/>
            <a:gdLst>
              <a:gd name="connsiteX0" fmla="*/ 0 w 2453833"/>
              <a:gd name="connsiteY0" fmla="*/ 555585 h 5185458"/>
              <a:gd name="connsiteX1" fmla="*/ 1481559 w 2453833"/>
              <a:gd name="connsiteY1" fmla="*/ 5185458 h 5185458"/>
              <a:gd name="connsiteX2" fmla="*/ 2453833 w 2453833"/>
              <a:gd name="connsiteY2" fmla="*/ 4572000 h 5185458"/>
              <a:gd name="connsiteX3" fmla="*/ 1770926 w 2453833"/>
              <a:gd name="connsiteY3" fmla="*/ 0 h 5185458"/>
            </a:gdLst>
            <a:ahLst/>
            <a:cxnLst/>
            <a:rect l="l" t="t" r="r" b="b"/>
            <a:pathLst>
              <a:path w="2453833" h="5185458">
                <a:moveTo>
                  <a:pt x="0" y="555585"/>
                </a:moveTo>
                <a:lnTo>
                  <a:pt x="1481559" y="5185458"/>
                </a:lnTo>
                <a:lnTo>
                  <a:pt x="2453833" y="4572000"/>
                </a:lnTo>
                <a:lnTo>
                  <a:pt x="1770926" y="0"/>
                </a:lnTo>
              </a:path>
            </a:pathLst>
          </a:custGeom>
          <a:gradFill>
            <a:gsLst>
              <a:gs pos="1000">
                <a:schemeClr val="accent2">
                  <a:alpha val="25000"/>
                </a:schemeClr>
              </a:gs>
              <a:gs pos="87000">
                <a:schemeClr val="accent2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85184" y="600919"/>
            <a:ext cx="4145280" cy="4145280"/>
          </a:xfrm>
          <a:prstGeom prst="ellipse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67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9105418" y="509286"/>
            <a:ext cx="2453833" cy="5185458"/>
          </a:xfrm>
          <a:custGeom>
            <a:avLst/>
            <a:gdLst>
              <a:gd name="connsiteX0" fmla="*/ 0 w 2453833"/>
              <a:gd name="connsiteY0" fmla="*/ 555585 h 5185458"/>
              <a:gd name="connsiteX1" fmla="*/ 1481559 w 2453833"/>
              <a:gd name="connsiteY1" fmla="*/ 5185458 h 5185458"/>
              <a:gd name="connsiteX2" fmla="*/ 2453833 w 2453833"/>
              <a:gd name="connsiteY2" fmla="*/ 4572000 h 5185458"/>
              <a:gd name="connsiteX3" fmla="*/ 1770926 w 2453833"/>
              <a:gd name="connsiteY3" fmla="*/ 0 h 5185458"/>
            </a:gdLst>
            <a:ahLst/>
            <a:cxnLst/>
            <a:rect l="l" t="t" r="r" b="b"/>
            <a:pathLst>
              <a:path w="2453833" h="5185458">
                <a:moveTo>
                  <a:pt x="0" y="555585"/>
                </a:moveTo>
                <a:lnTo>
                  <a:pt x="1481559" y="5185458"/>
                </a:lnTo>
                <a:lnTo>
                  <a:pt x="2453833" y="4572000"/>
                </a:lnTo>
                <a:lnTo>
                  <a:pt x="1770926" y="0"/>
                </a:lnTo>
              </a:path>
            </a:pathLst>
          </a:custGeom>
          <a:gradFill>
            <a:gsLst>
              <a:gs pos="1000">
                <a:schemeClr val="accent2">
                  <a:alpha val="25000"/>
                </a:schemeClr>
              </a:gs>
              <a:gs pos="87000">
                <a:schemeClr val="accent2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7392861" y="1108596"/>
            <a:ext cx="3129925" cy="31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7553225" y="1271769"/>
            <a:ext cx="2809198" cy="2809198"/>
          </a:xfrm>
          <a:prstGeom prst="ellipse">
            <a:avLst/>
          </a:prstGeom>
          <a:gradFill>
            <a:gsLst>
              <a:gs pos="11000">
                <a:schemeClr val="bg1">
                  <a:alpha val="60000"/>
                </a:schemeClr>
              </a:gs>
              <a:gs pos="65000">
                <a:schemeClr val="bg2">
                  <a:alpha val="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553225" y="1268960"/>
            <a:ext cx="2809198" cy="2809198"/>
          </a:xfrm>
          <a:prstGeom prst="ellipse">
            <a:avLst/>
          </a:prstGeom>
          <a:noFill/>
          <a:ln w="9525" cap="sq">
            <a:gradFill>
              <a:gsLst>
                <a:gs pos="1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868861" flipH="1">
            <a:off x="6385248" y="993050"/>
            <a:ext cx="4404412" cy="2499034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bg1"/>
                </a:gs>
                <a:gs pos="74000">
                  <a:schemeClr val="bg1"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0691144">
            <a:off x="6525451" y="837623"/>
            <a:ext cx="4404412" cy="2454014"/>
          </a:xfrm>
          <a:prstGeom prst="ellipse">
            <a:avLst/>
          </a:prstGeom>
          <a:noFill/>
          <a:ln w="12700" cap="sq">
            <a:gradFill>
              <a:gsLst>
                <a:gs pos="18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/>
          </a:blip>
          <a:srcRect r="30179"/>
          <a:stretch>
            <a:fillRect/>
          </a:stretch>
        </p:blipFill>
        <p:spPr>
          <a:xfrm flipH="1">
            <a:off x="6774479" y="3771270"/>
            <a:ext cx="3845508" cy="3086730"/>
          </a:xfrm>
          <a:custGeom>
            <a:avLst/>
            <a:gdLst>
              <a:gd name="connsiteX0" fmla="*/ 4813300 w 4813300"/>
              <a:gd name="connsiteY0" fmla="*/ 0 h 3863563"/>
              <a:gd name="connsiteX1" fmla="*/ 0 w 4813300"/>
              <a:gd name="connsiteY1" fmla="*/ 0 h 3863563"/>
              <a:gd name="connsiteX2" fmla="*/ 0 w 4813300"/>
              <a:gd name="connsiteY2" fmla="*/ 3863563 h 3863563"/>
              <a:gd name="connsiteX3" fmla="*/ 4813300 w 4813300"/>
              <a:gd name="connsiteY3" fmla="*/ 3863563 h 3863563"/>
            </a:gdLst>
            <a:ahLst/>
            <a:cxnLst/>
            <a:rect l="l" t="t" r="r" b="b"/>
            <a:pathLst>
              <a:path w="4813300" h="3863563">
                <a:moveTo>
                  <a:pt x="4813300" y="0"/>
                </a:moveTo>
                <a:lnTo>
                  <a:pt x="0" y="0"/>
                </a:lnTo>
                <a:lnTo>
                  <a:pt x="0" y="3863563"/>
                </a:lnTo>
                <a:lnTo>
                  <a:pt x="4813300" y="386356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>
            <a:off x="5901265" y="73178"/>
            <a:ext cx="5972537" cy="5254906"/>
          </a:xfrm>
          <a:custGeom>
            <a:avLst/>
            <a:gdLst>
              <a:gd name="connsiteX0" fmla="*/ 1898249 w 5972537"/>
              <a:gd name="connsiteY0" fmla="*/ 5254906 h 5254906"/>
              <a:gd name="connsiteX1" fmla="*/ 0 w 5972537"/>
              <a:gd name="connsiteY1" fmla="*/ 57873 h 5254906"/>
              <a:gd name="connsiteX2" fmla="*/ 5972537 w 5972537"/>
              <a:gd name="connsiteY2" fmla="*/ 0 h 5254906"/>
              <a:gd name="connsiteX3" fmla="*/ 4502552 w 5972537"/>
              <a:gd name="connsiteY3" fmla="*/ 5150734 h 5254906"/>
              <a:gd name="connsiteX4" fmla="*/ 1898249 w 5972537"/>
              <a:gd name="connsiteY4" fmla="*/ 5254906 h 5254906"/>
            </a:gdLst>
            <a:ahLst/>
            <a:cxnLst/>
            <a:rect l="l" t="t" r="r" b="b"/>
            <a:pathLst>
              <a:path w="5972537" h="5254906">
                <a:moveTo>
                  <a:pt x="1898249" y="5254906"/>
                </a:moveTo>
                <a:lnTo>
                  <a:pt x="0" y="57873"/>
                </a:lnTo>
                <a:lnTo>
                  <a:pt x="5972537" y="0"/>
                </a:lnTo>
                <a:lnTo>
                  <a:pt x="4502552" y="5150734"/>
                </a:lnTo>
                <a:lnTo>
                  <a:pt x="1898249" y="52549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42650">
                <a:schemeClr val="accent1">
                  <a:alpha val="29000"/>
                </a:schemeClr>
              </a:gs>
              <a:gs pos="87000">
                <a:schemeClr val="accent1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51292" y="3311652"/>
            <a:ext cx="1851660" cy="1409824"/>
          </a:xfrm>
          <a:custGeom>
            <a:avLst/>
            <a:gdLst>
              <a:gd name="connsiteX0" fmla="*/ 1851660 w 1851660"/>
              <a:gd name="connsiteY0" fmla="*/ 0 h 3243865"/>
              <a:gd name="connsiteX1" fmla="*/ 1259896 w 1851660"/>
              <a:gd name="connsiteY1" fmla="*/ 3042272 h 3243865"/>
              <a:gd name="connsiteX2" fmla="*/ 1264920 w 1851660"/>
              <a:gd name="connsiteY2" fmla="*/ 3068320 h 3243865"/>
              <a:gd name="connsiteX3" fmla="*/ 929640 w 1851660"/>
              <a:gd name="connsiteY3" fmla="*/ 3243580 h 3243865"/>
              <a:gd name="connsiteX4" fmla="*/ 603885 w 1851660"/>
              <a:gd name="connsiteY4" fmla="*/ 3033255 h 3243865"/>
              <a:gd name="connsiteX5" fmla="*/ 601172 w 1851660"/>
              <a:gd name="connsiteY5" fmla="*/ 3032999 h 3243865"/>
              <a:gd name="connsiteX6" fmla="*/ 0 w 1851660"/>
              <a:gd name="connsiteY6" fmla="*/ 38100 h 3243865"/>
              <a:gd name="connsiteX7" fmla="*/ 1851660 w 1851660"/>
              <a:gd name="connsiteY7" fmla="*/ 0 h 3243865"/>
            </a:gdLst>
            <a:ahLst/>
            <a:cxnLst/>
            <a:rect l="l" t="t" r="r" b="b"/>
            <a:pathLst>
              <a:path w="1851660" h="3243865">
                <a:moveTo>
                  <a:pt x="1851660" y="0"/>
                </a:moveTo>
                <a:lnTo>
                  <a:pt x="1259896" y="3042272"/>
                </a:lnTo>
                <a:lnTo>
                  <a:pt x="1264920" y="3068320"/>
                </a:lnTo>
                <a:cubicBezTo>
                  <a:pt x="1264920" y="3165113"/>
                  <a:pt x="1039812" y="3249424"/>
                  <a:pt x="929640" y="3243580"/>
                </a:cubicBezTo>
                <a:cubicBezTo>
                  <a:pt x="819468" y="3237736"/>
                  <a:pt x="603885" y="3130048"/>
                  <a:pt x="603885" y="3033255"/>
                </a:cubicBezTo>
                <a:cubicBezTo>
                  <a:pt x="603885" y="3021156"/>
                  <a:pt x="596706" y="3044408"/>
                  <a:pt x="601172" y="3032999"/>
                </a:cubicBezTo>
                <a:lnTo>
                  <a:pt x="0" y="38100"/>
                </a:lnTo>
                <a:lnTo>
                  <a:pt x="1851660" y="0"/>
                </a:lnTo>
                <a:close/>
              </a:path>
            </a:pathLst>
          </a:custGeom>
          <a:gradFill>
            <a:gsLst>
              <a:gs pos="1000">
                <a:schemeClr val="accent2">
                  <a:alpha val="65000"/>
                </a:schemeClr>
              </a:gs>
              <a:gs pos="87000">
                <a:schemeClr val="accent2">
                  <a:alpha val="0"/>
                </a:schemeClr>
              </a:gs>
            </a:gsLst>
            <a:lin ang="16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-1006997" y="2422013"/>
            <a:ext cx="2013994" cy="2013974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535656" y="1150639"/>
            <a:ext cx="195959" cy="195959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739642" y="1731095"/>
            <a:ext cx="213352" cy="213350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44360" y="2589347"/>
            <a:ext cx="753162" cy="753160"/>
          </a:xfrm>
          <a:prstGeom prst="ellipse">
            <a:avLst/>
          </a:prstGeom>
          <a:gradFill>
            <a:gsLst>
              <a:gs pos="11000">
                <a:schemeClr val="bg1">
                  <a:alpha val="60000"/>
                </a:schemeClr>
              </a:gs>
              <a:gs pos="65000">
                <a:schemeClr val="bg2">
                  <a:alpha val="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439863" y="2678754"/>
            <a:ext cx="586540" cy="586538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>
            <a:off x="11187430" y="937260"/>
            <a:ext cx="33147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cxnSp>
        <p:nvCxnSpPr>
          <p:cNvPr id="22" name="标题 1"/>
          <p:cNvCxnSpPr/>
          <p:nvPr/>
        </p:nvCxnSpPr>
        <p:spPr>
          <a:xfrm>
            <a:off x="11187430" y="1013460"/>
            <a:ext cx="33147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cxnSp>
        <p:nvCxnSpPr>
          <p:cNvPr id="23" name="标题 1"/>
          <p:cNvCxnSpPr/>
          <p:nvPr/>
        </p:nvCxnSpPr>
        <p:spPr>
          <a:xfrm>
            <a:off x="11187430" y="1089660"/>
            <a:ext cx="33147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10190480" y="4845178"/>
            <a:ext cx="2192020" cy="1758822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3767F4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2025</a:t>
            </a:r>
            <a:endParaRPr kumimoji="1" lang="zh-CN" altLang="en-US" dirty="0"/>
          </a:p>
        </p:txBody>
      </p:sp>
      <p:sp>
        <p:nvSpPr>
          <p:cNvPr id="25" name="标题 1"/>
          <p:cNvSpPr txBox="1"/>
          <p:nvPr/>
        </p:nvSpPr>
        <p:spPr>
          <a:xfrm>
            <a:off x="-578187" y="2651889"/>
            <a:ext cx="4940526" cy="739493"/>
          </a:xfrm>
          <a:prstGeom prst="parallelogram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2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00143" y="1770928"/>
            <a:ext cx="2868090" cy="1377384"/>
          </a:xfrm>
          <a:prstGeom prst="parallelogram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0400" y="73178"/>
            <a:ext cx="2463448" cy="30751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8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3007135" y="1872339"/>
            <a:ext cx="225806" cy="180645"/>
          </a:xfrm>
          <a:custGeom>
            <a:avLst/>
            <a:gdLst>
              <a:gd name="connsiteX0" fmla="*/ 0 w 225806"/>
              <a:gd name="connsiteY0" fmla="*/ 0 h 180645"/>
              <a:gd name="connsiteX1" fmla="*/ 225806 w 225806"/>
              <a:gd name="connsiteY1" fmla="*/ 0 h 180645"/>
              <a:gd name="connsiteX2" fmla="*/ 180645 w 225806"/>
              <a:gd name="connsiteY2" fmla="*/ 180645 h 180645"/>
              <a:gd name="connsiteX3" fmla="*/ 0 w 225806"/>
              <a:gd name="connsiteY3" fmla="*/ 0 h 180645"/>
            </a:gdLst>
            <a:ahLst/>
            <a:cxnLst/>
            <a:rect l="l" t="t" r="r" b="b"/>
            <a:pathLst>
              <a:path w="225806" h="180645">
                <a:moveTo>
                  <a:pt x="0" y="0"/>
                </a:moveTo>
                <a:lnTo>
                  <a:pt x="225806" y="0"/>
                </a:lnTo>
                <a:lnTo>
                  <a:pt x="180645" y="1806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257551" flipH="1">
            <a:off x="2871226" y="1896828"/>
            <a:ext cx="291780" cy="254908"/>
          </a:xfrm>
          <a:prstGeom prst="diagStripe">
            <a:avLst>
              <a:gd name="adj" fmla="val 68519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 flipV="1">
            <a:off x="603509" y="2883916"/>
            <a:ext cx="225806" cy="180645"/>
          </a:xfrm>
          <a:custGeom>
            <a:avLst/>
            <a:gdLst>
              <a:gd name="connsiteX0" fmla="*/ 0 w 225806"/>
              <a:gd name="connsiteY0" fmla="*/ 0 h 180645"/>
              <a:gd name="connsiteX1" fmla="*/ 225806 w 225806"/>
              <a:gd name="connsiteY1" fmla="*/ 0 h 180645"/>
              <a:gd name="connsiteX2" fmla="*/ 180645 w 225806"/>
              <a:gd name="connsiteY2" fmla="*/ 180645 h 180645"/>
              <a:gd name="connsiteX3" fmla="*/ 0 w 225806"/>
              <a:gd name="connsiteY3" fmla="*/ 0 h 180645"/>
            </a:gdLst>
            <a:ahLst/>
            <a:cxnLst/>
            <a:rect l="l" t="t" r="r" b="b"/>
            <a:pathLst>
              <a:path w="225806" h="180645">
                <a:moveTo>
                  <a:pt x="0" y="0"/>
                </a:moveTo>
                <a:lnTo>
                  <a:pt x="225806" y="0"/>
                </a:lnTo>
                <a:lnTo>
                  <a:pt x="180645" y="1806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257551" flipV="1">
            <a:off x="669531" y="2786485"/>
            <a:ext cx="291780" cy="254908"/>
          </a:xfrm>
          <a:prstGeom prst="diagStripe">
            <a:avLst>
              <a:gd name="adj" fmla="val 68519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4141563" y="2414360"/>
            <a:ext cx="546184" cy="546178"/>
          </a:xfrm>
          <a:prstGeom prst="ellipse">
            <a:avLst/>
          </a:prstGeom>
          <a:gradFill>
            <a:gsLst>
              <a:gs pos="1100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9050" cap="sq">
            <a:noFill/>
            <a:miter/>
          </a:ln>
          <a:effectLst>
            <a:outerShdw blurRad="152400" sx="102000" sy="102000" algn="ctr" rotWithShape="0">
              <a:srgbClr val="000000">
                <a:alpha val="5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5136196" y="4334719"/>
            <a:ext cx="443230" cy="411480"/>
          </a:xfrm>
          <a:custGeom>
            <a:avLst/>
            <a:gdLst>
              <a:gd name="connsiteX0" fmla="*/ 367030 w 443230"/>
              <a:gd name="connsiteY0" fmla="*/ 0 h 411480"/>
              <a:gd name="connsiteX1" fmla="*/ 443230 w 443230"/>
              <a:gd name="connsiteY1" fmla="*/ 0 h 411480"/>
              <a:gd name="connsiteX2" fmla="*/ 340360 w 443230"/>
              <a:gd name="connsiteY2" fmla="*/ 411480 h 411480"/>
              <a:gd name="connsiteX3" fmla="*/ 264160 w 443230"/>
              <a:gd name="connsiteY3" fmla="*/ 411480 h 411480"/>
              <a:gd name="connsiteX4" fmla="*/ 234950 w 443230"/>
              <a:gd name="connsiteY4" fmla="*/ 0 h 411480"/>
              <a:gd name="connsiteX5" fmla="*/ 311150 w 443230"/>
              <a:gd name="connsiteY5" fmla="*/ 0 h 411480"/>
              <a:gd name="connsiteX6" fmla="*/ 208280 w 443230"/>
              <a:gd name="connsiteY6" fmla="*/ 411480 h 411480"/>
              <a:gd name="connsiteX7" fmla="*/ 132080 w 443230"/>
              <a:gd name="connsiteY7" fmla="*/ 411480 h 411480"/>
              <a:gd name="connsiteX8" fmla="*/ 102870 w 443230"/>
              <a:gd name="connsiteY8" fmla="*/ 0 h 411480"/>
              <a:gd name="connsiteX9" fmla="*/ 179070 w 443230"/>
              <a:gd name="connsiteY9" fmla="*/ 0 h 411480"/>
              <a:gd name="connsiteX10" fmla="*/ 76200 w 443230"/>
              <a:gd name="connsiteY10" fmla="*/ 411480 h 411480"/>
              <a:gd name="connsiteX11" fmla="*/ 0 w 443230"/>
              <a:gd name="connsiteY11" fmla="*/ 411480 h 411480"/>
            </a:gdLst>
            <a:ahLst/>
            <a:cxnLst/>
            <a:rect l="l" t="t" r="r" b="b"/>
            <a:pathLst>
              <a:path w="443230" h="411480">
                <a:moveTo>
                  <a:pt x="367030" y="0"/>
                </a:moveTo>
                <a:lnTo>
                  <a:pt x="443230" y="0"/>
                </a:lnTo>
                <a:lnTo>
                  <a:pt x="340360" y="411480"/>
                </a:lnTo>
                <a:lnTo>
                  <a:pt x="264160" y="411480"/>
                </a:lnTo>
                <a:close/>
                <a:moveTo>
                  <a:pt x="234950" y="0"/>
                </a:moveTo>
                <a:lnTo>
                  <a:pt x="311150" y="0"/>
                </a:lnTo>
                <a:lnTo>
                  <a:pt x="208280" y="411480"/>
                </a:lnTo>
                <a:lnTo>
                  <a:pt x="132080" y="411480"/>
                </a:lnTo>
                <a:close/>
                <a:moveTo>
                  <a:pt x="102870" y="0"/>
                </a:moveTo>
                <a:lnTo>
                  <a:pt x="179070" y="0"/>
                </a:lnTo>
                <a:lnTo>
                  <a:pt x="76200" y="411480"/>
                </a:lnTo>
                <a:lnTo>
                  <a:pt x="0" y="41148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643679" y="3499376"/>
            <a:ext cx="5645889" cy="19440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结果分析与展示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15194" y="1654896"/>
            <a:ext cx="4124325" cy="4022004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bg1"/>
            </a:solidFill>
            <a:miter/>
          </a:ln>
          <a:effectLst>
            <a:outerShdw blurRad="381000" dist="190500" dir="5400000" sx="102000" sy="102000" algn="t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35682" y="5332464"/>
            <a:ext cx="705899" cy="705899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6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blurRad="190500" dist="127000" dir="5400000" sx="105000" sy="105000" algn="t" rotWithShape="0">
              <a:schemeClr val="accent2">
                <a:lumMod val="50000"/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452481" y="1654896"/>
            <a:ext cx="4124325" cy="4009304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bg1"/>
            </a:solidFill>
            <a:miter/>
          </a:ln>
          <a:effectLst>
            <a:outerShdw blurRad="381000" dist="190500" dir="5400000" sx="102000" sy="102000" algn="t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72969" y="5332464"/>
            <a:ext cx="705899" cy="70589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6000">
                <a:schemeClr val="accent2">
                  <a:lumMod val="75000"/>
                </a:schemeClr>
              </a:gs>
            </a:gsLst>
            <a:lin ang="3240000" scaled="0"/>
          </a:gradFill>
          <a:ln w="9525" cap="flat">
            <a:noFill/>
            <a:miter/>
          </a:ln>
          <a:effectLst>
            <a:outerShdw blurRad="190500" dist="127000" dir="5400000" sx="105000" sy="105000" algn="t" rotWithShape="0">
              <a:schemeClr val="accent2">
                <a:lumMod val="50000"/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992873" y="5504323"/>
            <a:ext cx="391517" cy="362180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854506" y="5489654"/>
            <a:ext cx="342824" cy="391517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888783" y="3967271"/>
            <a:ext cx="3575248" cy="3417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0C3FD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领域趋势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743403" y="4374114"/>
            <a:ext cx="4124325" cy="969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00" dirty="0" err="1">
                <a:ln w="12700">
                  <a:noFill/>
                </a:ln>
                <a:solidFill>
                  <a:srgbClr val="0C3FD5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分析开源项目数量增长趋势，识别领域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C3FD5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的</a:t>
            </a:r>
            <a:r>
              <a:rPr kumimoji="1" lang="en-US" altLang="zh-CN" sz="1200" dirty="0" err="1">
                <a:ln w="12700">
                  <a:noFill/>
                </a:ln>
                <a:solidFill>
                  <a:srgbClr val="0C3FD5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主导地位</a:t>
            </a:r>
            <a:r>
              <a:rPr kumimoji="1" lang="en-US" altLang="zh-CN" sz="1200" dirty="0">
                <a:ln w="12700">
                  <a:noFill/>
                </a:ln>
                <a:solidFill>
                  <a:srgbClr val="0C3FD5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
</a:t>
            </a:r>
            <a:r>
              <a:rPr kumimoji="1" lang="en-US" altLang="zh-CN" sz="1200" dirty="0" err="1">
                <a:ln w="12700">
                  <a:noFill/>
                </a:ln>
                <a:solidFill>
                  <a:srgbClr val="0C3FD5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通过领域开源项目数量趋势分析，预测未来技术发展方向</a:t>
            </a:r>
            <a:endParaRPr kumimoji="1" lang="zh-CN" altLang="en-US" sz="2400" dirty="0"/>
          </a:p>
        </p:txBody>
      </p:sp>
      <p:sp>
        <p:nvSpPr>
          <p:cNvPr id="11" name="标题 1"/>
          <p:cNvSpPr txBox="1"/>
          <p:nvPr/>
        </p:nvSpPr>
        <p:spPr>
          <a:xfrm>
            <a:off x="6688160" y="4374114"/>
            <a:ext cx="3864145" cy="969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200" dirty="0">
                <a:ln w="12700">
                  <a:noFill/>
                </a:ln>
                <a:solidFill>
                  <a:srgbClr val="0C3FD5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根据公司旗下的开源仓库数量，得到公司开源仓库数排行榜，分析主导企业与开源项目的参与度</a:t>
            </a:r>
            <a:endParaRPr kumimoji="1" lang="zh-CN" altLang="en-US" sz="2400" dirty="0"/>
          </a:p>
        </p:txBody>
      </p:sp>
      <p:sp>
        <p:nvSpPr>
          <p:cNvPr id="12" name="标题 1"/>
          <p:cNvSpPr txBox="1"/>
          <p:nvPr/>
        </p:nvSpPr>
        <p:spPr>
          <a:xfrm>
            <a:off x="6752883" y="3967271"/>
            <a:ext cx="3575248" cy="3417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C3FD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公司趋势</a:t>
            </a:r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9800" y="1843701"/>
            <a:ext cx="3069200" cy="19408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6948" y="1915610"/>
            <a:ext cx="3198917" cy="1950236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数据分析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639</Words>
  <Application>Microsoft Office PowerPoint</Application>
  <PresentationFormat>宽屏</PresentationFormat>
  <Paragraphs>120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OPPOSans B</vt:lpstr>
      <vt:lpstr>OPPOSans H</vt:lpstr>
      <vt:lpstr>OPPOSans R</vt:lpstr>
      <vt:lpstr>Source Han Sans</vt:lpstr>
      <vt:lpstr>Source Han Sans CN Bold</vt:lpstr>
      <vt:lpstr>等线</vt:lpstr>
      <vt:lpstr>等线 Light</vt:lpstr>
      <vt:lpstr>宋体</vt:lpstr>
      <vt:lpstr>Arial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jinli0624@126.com</dc:creator>
  <cp:lastModifiedBy>嘞 啊</cp:lastModifiedBy>
  <cp:revision>6</cp:revision>
  <dcterms:created xsi:type="dcterms:W3CDTF">2025-01-02T05:24:42Z</dcterms:created>
  <dcterms:modified xsi:type="dcterms:W3CDTF">2025-01-02T05:39:59Z</dcterms:modified>
</cp:coreProperties>
</file>